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7" r:id="rId4"/>
    <p:sldMasterId id="2147483671" r:id="rId5"/>
  </p:sldMasterIdLst>
  <p:notesMasterIdLst>
    <p:notesMasterId r:id="rId51"/>
  </p:notesMasterIdLst>
  <p:sldIdLst>
    <p:sldId id="256" r:id="rId6"/>
    <p:sldId id="261" r:id="rId7"/>
    <p:sldId id="258" r:id="rId8"/>
    <p:sldId id="259" r:id="rId9"/>
    <p:sldId id="263" r:id="rId10"/>
    <p:sldId id="321" r:id="rId11"/>
    <p:sldId id="354" r:id="rId12"/>
    <p:sldId id="264" r:id="rId13"/>
    <p:sldId id="353" r:id="rId14"/>
    <p:sldId id="322" r:id="rId15"/>
    <p:sldId id="323" r:id="rId16"/>
    <p:sldId id="324" r:id="rId17"/>
    <p:sldId id="325" r:id="rId18"/>
    <p:sldId id="326" r:id="rId19"/>
    <p:sldId id="297" r:id="rId20"/>
    <p:sldId id="327" r:id="rId21"/>
    <p:sldId id="328" r:id="rId22"/>
    <p:sldId id="329" r:id="rId23"/>
    <p:sldId id="330" r:id="rId24"/>
    <p:sldId id="331" r:id="rId25"/>
    <p:sldId id="332" r:id="rId26"/>
    <p:sldId id="333" r:id="rId27"/>
    <p:sldId id="334" r:id="rId28"/>
    <p:sldId id="335" r:id="rId29"/>
    <p:sldId id="275" r:id="rId30"/>
    <p:sldId id="336" r:id="rId31"/>
    <p:sldId id="337" r:id="rId32"/>
    <p:sldId id="338" r:id="rId33"/>
    <p:sldId id="339" r:id="rId34"/>
    <p:sldId id="351" r:id="rId35"/>
    <p:sldId id="284" r:id="rId36"/>
    <p:sldId id="340" r:id="rId37"/>
    <p:sldId id="341" r:id="rId38"/>
    <p:sldId id="342" r:id="rId39"/>
    <p:sldId id="343" r:id="rId40"/>
    <p:sldId id="344" r:id="rId41"/>
    <p:sldId id="294" r:id="rId42"/>
    <p:sldId id="345" r:id="rId43"/>
    <p:sldId id="346" r:id="rId44"/>
    <p:sldId id="352" r:id="rId45"/>
    <p:sldId id="348" r:id="rId46"/>
    <p:sldId id="347" r:id="rId47"/>
    <p:sldId id="349" r:id="rId48"/>
    <p:sldId id="350" r:id="rId49"/>
    <p:sldId id="292" r:id="rId50"/>
  </p:sldIdLst>
  <p:sldSz cx="9144000" cy="6858000" type="screen4x3"/>
  <p:notesSz cx="7010400" cy="9296400"/>
  <p:custShowLst>
    <p:custShow name="재구성한 쇼 1" id="0">
      <p:sldLst>
        <p:sld r:id="rId45"/>
      </p:sldLst>
    </p:custShow>
  </p:custShow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2" userDrawn="1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845" userDrawn="1">
          <p15:clr>
            <a:srgbClr val="A4A3A4"/>
          </p15:clr>
        </p15:guide>
        <p15:guide id="4" orient="horz" pos="199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E9D1"/>
    <a:srgbClr val="EDA139"/>
    <a:srgbClr val="FEE735"/>
    <a:srgbClr val="83CDDB"/>
    <a:srgbClr val="AEDCE6"/>
    <a:srgbClr val="D0EBF2"/>
    <a:srgbClr val="556AAB"/>
    <a:srgbClr val="003399"/>
    <a:srgbClr val="75DDEA"/>
    <a:srgbClr val="45D0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FECB4D8-DB02-4DC6-A0A2-4F2EBAE1DC90}" styleName="보통 스타일 1 - 강조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CF1AB2-1976-4502-BF36-3FF5EA218861}" styleName="보통 스타일 4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61" autoAdjust="0"/>
    <p:restoredTop sz="94145" autoAdjust="0"/>
  </p:normalViewPr>
  <p:slideViewPr>
    <p:cSldViewPr>
      <p:cViewPr varScale="1">
        <p:scale>
          <a:sx n="104" d="100"/>
          <a:sy n="104" d="100"/>
        </p:scale>
        <p:origin x="1758" y="102"/>
      </p:cViewPr>
      <p:guideLst>
        <p:guide orient="horz" pos="122"/>
        <p:guide pos="2880"/>
        <p:guide orient="horz" pos="845"/>
        <p:guide orient="horz" pos="199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54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8" Type="http://schemas.openxmlformats.org/officeDocument/2006/relationships/slide" Target="slides/slide3.xml"/><Relationship Id="rId51" Type="http://schemas.openxmlformats.org/officeDocument/2006/relationships/notesMaster" Target="notesMasters/notesMaster1.xml"/><Relationship Id="rId3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FCB31F6-2FEA-4AF6-A608-EFC2F92AFC7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3660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oin.or.kr/board.do?num=323985&amp;cmd=view&amp;bid=division" TargetMode="External"/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oin.or.kr/board.do?num=323985&amp;cmd=view&amp;bid=division" TargetMode="External"/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lgcns.com/blog/it-trend/19808/" TargetMode="Externa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1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2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2706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745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BC6CDE-EABD-E17C-345A-827F4F137E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C4974D3-8DCA-949C-FABE-6F4C34B784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5C05B0CC-0923-F69D-DC91-5F30992682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C4BB6C5-DD5F-A8E5-B5AB-C3DA6494A8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93990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4A23BF-6F3D-68CB-764E-5006FD1D69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01C3FE3C-B37A-4862-00AA-325CE35C5F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CEF904FF-06FA-5F6F-FEEF-ABE92B4A1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47BCC11-2248-E231-7EBE-A8DA5A5784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5824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378794-0540-CA52-39A3-E1C3BA33A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85A1ECBE-4ACA-CE49-559C-D9209A737D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6577DB87-DBA6-913D-BFA4-7C1CD5F4DA5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036100BC-048B-7CBE-0236-97EBDE786AB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59743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[</a:t>
            </a:r>
            <a:r>
              <a:rPr lang="ko-KR" altLang="en-US" sz="1200" dirty="0" err="1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예시답</a:t>
            </a:r>
            <a:r>
              <a:rPr lang="ko-KR" altLang="en-US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출처</a:t>
            </a:r>
            <a:r>
              <a:rPr lang="en-US" altLang="ko-KR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] </a:t>
            </a:r>
            <a:r>
              <a:rPr lang="ko-KR" altLang="en-US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디지털 혁신이 강조된 「</a:t>
            </a:r>
            <a:r>
              <a:rPr lang="en-US" altLang="ko-KR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2024</a:t>
            </a:r>
            <a:r>
              <a:rPr lang="ko-KR" altLang="en-US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년 </a:t>
            </a:r>
            <a:r>
              <a:rPr lang="en-US" altLang="ko-KR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10</a:t>
            </a:r>
            <a:r>
              <a:rPr lang="ko-KR" altLang="en-US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대 바이오 </a:t>
            </a:r>
            <a:r>
              <a:rPr lang="ko-KR" altLang="en-US" sz="1200" dirty="0" err="1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미래유망기술</a:t>
            </a:r>
            <a:r>
              <a:rPr lang="ko-KR" altLang="en-US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」 발표 </a:t>
            </a:r>
            <a:r>
              <a:rPr lang="en-US" altLang="ko-KR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(bioin.or.kr)</a:t>
            </a:r>
            <a:endParaRPr lang="ko-KR" altLang="en-US" sz="1200" dirty="0">
              <a:solidFill>
                <a:srgbClr val="FF0000"/>
              </a:solidFill>
              <a:latin typeface="+mj-ea"/>
              <a:ea typeface="+mj-ea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4466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A55B81-6EE7-BD9A-9F19-CC96C44F2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3BEFB65A-C28A-6760-AA73-F7E6FF655F3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6D5D62AC-1EFF-F8C9-413F-C790D0F608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[</a:t>
            </a:r>
            <a:r>
              <a:rPr lang="ko-KR" altLang="en-US" dirty="0" err="1">
                <a:solidFill>
                  <a:schemeClr val="tx1">
                    <a:lumMod val="50000"/>
                    <a:lumOff val="50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예시답</a:t>
            </a:r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출처</a:t>
            </a:r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] </a:t>
            </a:r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작은 캡슐 안에 무한한 가능성을 담아 내다 </a:t>
            </a:r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– LG CNS </a:t>
            </a:r>
            <a:r>
              <a:rPr lang="ko-KR" altLang="en-US" dirty="0">
                <a:solidFill>
                  <a:schemeClr val="tx1">
                    <a:lumMod val="50000"/>
                    <a:lumOff val="50000"/>
                  </a:schemeClr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블로그</a:t>
            </a:r>
            <a:endParaRPr lang="ko-KR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308FBC5-F7F6-391C-F060-22943E6C7D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CC5555-19D8-4BCF-B371-1322513450D8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67873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45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7708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pPr lvl="0"/>
            <a:r>
              <a:rPr lang="ko-KR" altLang="en-US" noProof="0"/>
              <a:t>마스터 제목 스타일 편집</a:t>
            </a:r>
            <a:endParaRPr lang="en-US" noProof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pPr lvl="0"/>
            <a:r>
              <a:rPr lang="ko-KR" altLang="en-US" noProof="0"/>
              <a:t>클릭하여 마스터 부제목 스타일 편집</a:t>
            </a:r>
            <a:endParaRPr lang="en-US" noProof="0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A86BE39-BE3A-48C1-A045-FD1AD5F5130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AF928C-1304-4FCF-B1FE-E58E659C209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42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BF457-1B89-4FB8-B5B6-2396275BD80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7164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제목, 텍스트 및 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D6290E6F-4E3F-41C2-8AB3-35077E51D93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3434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제목, 텍스트 및 클립 아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r>
              <a:rPr lang="ko-KR" altLang="en-US"/>
              <a:t>온라인 이미지를 추가하려면 아이콘을 클릭하세요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A41DC2D-CE22-4452-9330-733326E99D1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9278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3381B-890A-493D-8319-A3E2975A9B01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EDB00-7BC0-4ACD-BE4B-BC1C8F88E3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81988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3381B-890A-493D-8319-A3E2975A9B01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EDB00-7BC0-4ACD-BE4B-BC1C8F88E3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880432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3381B-890A-493D-8319-A3E2975A9B01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EDB00-7BC0-4ACD-BE4B-BC1C8F88E3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003196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3381B-890A-493D-8319-A3E2975A9B01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EDB00-7BC0-4ACD-BE4B-BC1C8F88E3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60469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3381B-890A-493D-8319-A3E2975A9B01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EDB00-7BC0-4ACD-BE4B-BC1C8F88E3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638459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3381B-890A-493D-8319-A3E2975A9B01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EDB00-7BC0-4ACD-BE4B-BC1C8F88E3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071807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D6D15D-A852-4CD8-9A3A-849FE3857B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728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3381B-890A-493D-8319-A3E2975A9B01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EDB00-7BC0-4ACD-BE4B-BC1C8F88E3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17225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3381B-890A-493D-8319-A3E2975A9B01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EDB00-7BC0-4ACD-BE4B-BC1C8F88E3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76029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3381B-890A-493D-8319-A3E2975A9B01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EDB00-7BC0-4ACD-BE4B-BC1C8F88E3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60394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3381B-890A-493D-8319-A3E2975A9B01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EDB00-7BC0-4ACD-BE4B-BC1C8F88E3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032051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3381B-890A-493D-8319-A3E2975A9B01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EDB00-7BC0-4ACD-BE4B-BC1C8F88E3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92595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2AD331-EFAC-41D9-9F12-FD8D4C8312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3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220379-1FF7-439A-909F-B9047C7E4C8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841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FA7283-45F0-4CF9-ACA0-2CA77418255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294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D4388-AEAC-466B-9ED3-FD44F0FA8A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89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59A81-AC6A-4000-B556-C65FD00780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576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E0CFC6-C2D9-443C-A7CF-290065ED626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834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8B324D-0E9B-4FB3-82FE-512DFC8E607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782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938A4918-E4C7-4C66-94BB-F06A3F6B5904}" type="slidenum">
              <a:rPr lang="en-US"/>
              <a:pPr/>
              <a:t>‹#›</a:t>
            </a:fld>
            <a:endParaRPr lang="en-US"/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D140F35F-1B92-F6F8-BCD1-75D971DAEE6B}"/>
              </a:ext>
            </a:extLst>
          </p:cNvPr>
          <p:cNvGrpSpPr/>
          <p:nvPr userDrawn="1"/>
        </p:nvGrpSpPr>
        <p:grpSpPr>
          <a:xfrm>
            <a:off x="0" y="0"/>
            <a:ext cx="112143" cy="6858000"/>
            <a:chOff x="0" y="0"/>
            <a:chExt cx="228600" cy="6858000"/>
          </a:xfrm>
        </p:grpSpPr>
        <p:sp>
          <p:nvSpPr>
            <p:cNvPr id="15367" name="Rectangle 7" descr="Gold bar"/>
            <p:cNvSpPr>
              <a:spLocks noChangeArrowheads="1"/>
            </p:cNvSpPr>
            <p:nvPr/>
          </p:nvSpPr>
          <p:spPr bwMode="auto">
            <a:xfrm>
              <a:off x="0" y="0"/>
              <a:ext cx="228600" cy="2286000"/>
            </a:xfrm>
            <a:prstGeom prst="rect">
              <a:avLst/>
            </a:prstGeom>
            <a:solidFill>
              <a:srgbClr val="FEF248"/>
            </a:solidFill>
            <a:ln>
              <a:noFill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15369" name="Rectangle 9" descr="Orange bar"/>
            <p:cNvSpPr>
              <a:spLocks noChangeArrowheads="1"/>
            </p:cNvSpPr>
            <p:nvPr/>
          </p:nvSpPr>
          <p:spPr bwMode="auto">
            <a:xfrm>
              <a:off x="0" y="2286000"/>
              <a:ext cx="228600" cy="2286000"/>
            </a:xfrm>
            <a:prstGeom prst="rect">
              <a:avLst/>
            </a:prstGeom>
            <a:solidFill>
              <a:srgbClr val="B462E2"/>
            </a:solidFill>
            <a:ln>
              <a:noFill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15370" name="Rectangle 10" descr="Slate bar"/>
            <p:cNvSpPr>
              <a:spLocks noChangeArrowheads="1"/>
            </p:cNvSpPr>
            <p:nvPr/>
          </p:nvSpPr>
          <p:spPr bwMode="auto">
            <a:xfrm>
              <a:off x="0" y="4572000"/>
              <a:ext cx="228600" cy="2286000"/>
            </a:xfrm>
            <a:prstGeom prst="rect">
              <a:avLst/>
            </a:prstGeom>
            <a:solidFill>
              <a:srgbClr val="75DDEA"/>
            </a:solidFill>
            <a:ln>
              <a:noFill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en-US" sz="2400">
                <a:latin typeface="Times New Roman" pitchFamily="18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23381B-890A-493D-8319-A3E2975A9B01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AEDB00-7BC0-4ACD-BE4B-BC1C8F88E3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1549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" Target="slide4.xml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" Target="slide4.xml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slide" Target="slide4.xml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8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1.png"/><Relationship Id="rId7" Type="http://schemas.openxmlformats.org/officeDocument/2006/relationships/hyperlink" Target="&#51088;&#47308;/58&#51901;_&#51088;&#47308;.pptx" TargetMode="External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hyperlink" Target="&#51088;&#47308;/58&#51901;_&#50857;&#50612;%20&#46027;&#48372;&#44592;-1.pptx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hyperlink" Target="&#51088;&#47308;/58&#51901;_&#50857;&#50612;%20&#46027;&#48372;&#44592;-2.pptx" TargetMode="External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hyperlink" Target="&#51088;&#47308;/58&#51901;_&#50857;&#50612;%20&#46027;&#48372;&#44592;-3.pptx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jp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&#51088;&#47308;/60&#51901;_&#51088;&#47308;.pptx" TargetMode="External"/><Relationship Id="rId3" Type="http://schemas.openxmlformats.org/officeDocument/2006/relationships/image" Target="../media/image1.png"/><Relationship Id="rId7" Type="http://schemas.openxmlformats.org/officeDocument/2006/relationships/image" Target="../media/image12.emf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13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1.png"/><Relationship Id="rId7" Type="http://schemas.openxmlformats.org/officeDocument/2006/relationships/hyperlink" Target="&#51088;&#47308;/61&#51901;_&#51088;&#47308;.pptx" TargetMode="External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hyperlink" Target="&#51088;&#47308;/61&#51901;_&#50857;&#50612;%20&#46027;&#48372;&#44592;.pptx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1.png"/><Relationship Id="rId7" Type="http://schemas.openxmlformats.org/officeDocument/2006/relationships/hyperlink" Target="&#51088;&#47308;/61&#51901;_&#50696;&#49884;&#45813;.pptx" TargetMode="External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&#51088;&#47308;/64&#51901;_&#51452;&#51228;&#53456;&#44396;&#54876;&#46041;&#51088;&#47308;.pptx" TargetMode="External"/><Relationship Id="rId3" Type="http://schemas.openxmlformats.org/officeDocument/2006/relationships/image" Target="../media/image1.png"/><Relationship Id="rId7" Type="http://schemas.openxmlformats.org/officeDocument/2006/relationships/image" Target="../media/image12.emf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3.emf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hyperlink" Target="&#51088;&#47308;/65&#51901;_&#50696;&#49884;&#45813;.pptx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9.emf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hyperlink" Target="&#51088;&#47308;/66&#51901;_&#50669;&#47049;&#53412;&#50864;&#44592;.pptx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3" Type="http://schemas.openxmlformats.org/officeDocument/2006/relationships/slide" Target="slide2.xml"/><Relationship Id="rId7" Type="http://schemas.openxmlformats.org/officeDocument/2006/relationships/slide" Target="slide2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5.xml"/><Relationship Id="rId5" Type="http://schemas.openxmlformats.org/officeDocument/2006/relationships/slide" Target="slide15.xml"/><Relationship Id="rId10" Type="http://schemas.openxmlformats.org/officeDocument/2006/relationships/slide" Target="slide37.xml"/><Relationship Id="rId4" Type="http://schemas.openxmlformats.org/officeDocument/2006/relationships/slide" Target="slide6.xml"/><Relationship Id="rId9" Type="http://schemas.openxmlformats.org/officeDocument/2006/relationships/slide" Target="slide2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hyperlink" Target="&#51088;&#47308;/67&#51901;_&#50669;&#47049;&#53412;&#50864;&#44592;.pptx" TargetMode="External"/><Relationship Id="rId3" Type="http://schemas.openxmlformats.org/officeDocument/2006/relationships/image" Target="../media/image1.png"/><Relationship Id="rId7" Type="http://schemas.openxmlformats.org/officeDocument/2006/relationships/image" Target="../media/image12.emf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725869"/>
            <a:ext cx="7772400" cy="1400274"/>
          </a:xfrm>
        </p:spPr>
        <p:txBody>
          <a:bodyPr/>
          <a:lstStyle/>
          <a:p>
            <a:r>
              <a:rPr lang="ko-KR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로봇과 공학세계</a:t>
            </a:r>
          </a:p>
        </p:txBody>
      </p:sp>
      <p:sp>
        <p:nvSpPr>
          <p:cNvPr id="16392" name="Rectangle 8" descr="Gold bar"/>
          <p:cNvSpPr>
            <a:spLocks noChangeArrowheads="1"/>
          </p:cNvSpPr>
          <p:nvPr/>
        </p:nvSpPr>
        <p:spPr bwMode="auto">
          <a:xfrm>
            <a:off x="3117416" y="3429000"/>
            <a:ext cx="2914014" cy="207169"/>
          </a:xfrm>
          <a:prstGeom prst="rect">
            <a:avLst/>
          </a:prstGeom>
          <a:solidFill>
            <a:srgbClr val="B462E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93" name="Rectangle 9" descr="Orange bar"/>
          <p:cNvSpPr>
            <a:spLocks noChangeArrowheads="1"/>
          </p:cNvSpPr>
          <p:nvPr/>
        </p:nvSpPr>
        <p:spPr bwMode="auto">
          <a:xfrm>
            <a:off x="6031430" y="3429000"/>
            <a:ext cx="2914014" cy="207169"/>
          </a:xfrm>
          <a:prstGeom prst="rect">
            <a:avLst/>
          </a:prstGeom>
          <a:solidFill>
            <a:srgbClr val="75DDEA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Rectangle 10" descr="Slate bar">
            <a:extLst>
              <a:ext uri="{FF2B5EF4-FFF2-40B4-BE49-F238E27FC236}">
                <a16:creationId xmlns:a16="http://schemas.microsoft.com/office/drawing/2014/main" id="{BAF9C74C-C4CB-7C9E-8E99-CD2651DDA6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0980" y="3429000"/>
            <a:ext cx="2914014" cy="207169"/>
          </a:xfrm>
          <a:prstGeom prst="rect">
            <a:avLst/>
          </a:prstGeom>
          <a:solidFill>
            <a:srgbClr val="FEF24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0C8198B-7ABF-3E6E-2D32-87CD07D96049}"/>
              </a:ext>
            </a:extLst>
          </p:cNvPr>
          <p:cNvSpPr txBox="1"/>
          <p:nvPr/>
        </p:nvSpPr>
        <p:spPr>
          <a:xfrm>
            <a:off x="3665341" y="3906699"/>
            <a:ext cx="18133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b="1" dirty="0">
                <a:solidFill>
                  <a:srgbClr val="40404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㈜ </a:t>
            </a:r>
            <a:r>
              <a:rPr lang="ko-KR" altLang="en-US" sz="2000" b="1" dirty="0" err="1">
                <a:solidFill>
                  <a:srgbClr val="40404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삼양미디어</a:t>
            </a:r>
            <a:endParaRPr lang="ko-KR" altLang="en-US" sz="2000" b="1" dirty="0">
              <a:solidFill>
                <a:srgbClr val="40404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FDE3E0-8902-41C9-06E5-9B931CD459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>
            <a:extLst>
              <a:ext uri="{FF2B5EF4-FFF2-40B4-BE49-F238E27FC236}">
                <a16:creationId xmlns:a16="http://schemas.microsoft.com/office/drawing/2014/main" id="{4F7CF4FD-815E-A34C-8B78-6A0BAF3B7A22}"/>
              </a:ext>
            </a:extLst>
          </p:cNvPr>
          <p:cNvGrpSpPr/>
          <p:nvPr/>
        </p:nvGrpSpPr>
        <p:grpSpPr>
          <a:xfrm>
            <a:off x="361628" y="206021"/>
            <a:ext cx="1906116" cy="1105543"/>
            <a:chOff x="526728" y="269521"/>
            <a:chExt cx="1906116" cy="1105543"/>
          </a:xfrm>
        </p:grpSpPr>
        <p:sp>
          <p:nvSpPr>
            <p:cNvPr id="9" name="사각형: 둥근 모서리 8">
              <a:extLst>
                <a:ext uri="{FF2B5EF4-FFF2-40B4-BE49-F238E27FC236}">
                  <a16:creationId xmlns:a16="http://schemas.microsoft.com/office/drawing/2014/main" id="{0E8A8201-3BA9-DDA1-576D-D821022359E2}"/>
                </a:ext>
              </a:extLst>
            </p:cNvPr>
            <p:cNvSpPr/>
            <p:nvPr/>
          </p:nvSpPr>
          <p:spPr>
            <a:xfrm>
              <a:off x="526728" y="269521"/>
              <a:ext cx="1906116" cy="1105543"/>
            </a:xfrm>
            <a:prstGeom prst="roundRect">
              <a:avLst/>
            </a:prstGeom>
            <a:solidFill>
              <a:srgbClr val="FEF248"/>
            </a:solidFill>
            <a:ln w="50800" cmpd="dbl">
              <a:solidFill>
                <a:schemeClr val="bg1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120A352-C0F7-D43D-CB51-E7EDD32C0731}"/>
                </a:ext>
              </a:extLst>
            </p:cNvPr>
            <p:cNvSpPr txBox="1"/>
            <p:nvPr/>
          </p:nvSpPr>
          <p:spPr>
            <a:xfrm>
              <a:off x="526728" y="532422"/>
              <a:ext cx="190611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r>
                <a:rPr lang="ko-KR" altLang="en-US" sz="3000" b="1" dirty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생각 열기</a:t>
              </a: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BFE66ED0-CD2E-EA66-1A74-334C9E250C1C}"/>
              </a:ext>
            </a:extLst>
          </p:cNvPr>
          <p:cNvSpPr txBox="1"/>
          <p:nvPr/>
        </p:nvSpPr>
        <p:spPr>
          <a:xfrm>
            <a:off x="2297615" y="281738"/>
            <a:ext cx="6522857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latinLnBrk="1"/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인간에게 도움을 준 로봇 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vs</a:t>
            </a:r>
          </a:p>
          <a:p>
            <a:pPr latinLnBrk="1"/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인간에게 아픔을 준 로봇</a:t>
            </a:r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EDA14F25-B03E-D53B-BD5B-C98801B73A6E}"/>
              </a:ext>
            </a:extLst>
          </p:cNvPr>
          <p:cNvSpPr/>
          <p:nvPr/>
        </p:nvSpPr>
        <p:spPr>
          <a:xfrm>
            <a:off x="395536" y="241103"/>
            <a:ext cx="8568952" cy="1010496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FEF248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4684E458-B52D-F75A-C7DB-9C70179ECB4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5" name="그림 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BCFABB81-9A48-C5D0-F260-FA75267D2C7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6" name="그림 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688D760-D4CB-A009-0C5E-9B24EC4A19B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4B83F71A-967D-9AF1-182E-D98F637C6862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EBF4DC"/>
              </a:clrFrom>
              <a:clrTo>
                <a:srgbClr val="EBF4DC">
                  <a:alpha val="0"/>
                </a:srgbClr>
              </a:clrTo>
            </a:clrChange>
          </a:blip>
          <a:srcRect b="25622"/>
          <a:stretch/>
        </p:blipFill>
        <p:spPr>
          <a:xfrm>
            <a:off x="319245" y="1539809"/>
            <a:ext cx="8645243" cy="341025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5F304FB-6BF7-A0A4-A20A-45A93A04A9C4}"/>
              </a:ext>
            </a:extLst>
          </p:cNvPr>
          <p:cNvSpPr txBox="1"/>
          <p:nvPr/>
        </p:nvSpPr>
        <p:spPr>
          <a:xfrm>
            <a:off x="329908" y="5010494"/>
            <a:ext cx="422362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/>
            <a:r>
              <a:rPr lang="ko-KR" altLang="en-US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서울시의 한 자치 단체에서 도입한 인공지능 로봇은 홀몸 어르신과 홀몸 장애인의 외로움을 덜어주고 있다</a:t>
            </a:r>
            <a:r>
              <a:rPr lang="en-US" altLang="ko-KR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로봇은 이들에게 심리적 안정과 삶의 질 향상에 도움을 준 것으로 분석되었다</a:t>
            </a:r>
            <a:r>
              <a:rPr lang="en-US" altLang="ko-KR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FB91BCC-6A70-F217-2940-C5D33BAE3B03}"/>
              </a:ext>
            </a:extLst>
          </p:cNvPr>
          <p:cNvSpPr txBox="1"/>
          <p:nvPr/>
        </p:nvSpPr>
        <p:spPr>
          <a:xfrm>
            <a:off x="4637227" y="5038203"/>
            <a:ext cx="4502574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/>
            <a:r>
              <a:rPr lang="ko-KR" altLang="en-US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인간 대 로봇 체스 경기에 참가한 </a:t>
            </a:r>
            <a:r>
              <a:rPr lang="en-US" altLang="ko-KR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7</a:t>
            </a:r>
            <a:r>
              <a:rPr lang="ko-KR" altLang="en-US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세 소년이 체스 로봇의 갑작스런 공격으로 부상을 입었다</a:t>
            </a:r>
            <a:r>
              <a:rPr lang="en-US" altLang="ko-KR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개발자는 일종의 소프트웨어 오류일 뿐이라며 이전에는 이런 일이 일어나지 않았다고 체스 로봇을 옹호했다</a:t>
            </a:r>
            <a:r>
              <a:rPr lang="en-US" altLang="ko-KR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BAD5ABC-12E7-999F-C270-0C93F6FDD0E9}"/>
              </a:ext>
            </a:extLst>
          </p:cNvPr>
          <p:cNvSpPr txBox="1"/>
          <p:nvPr/>
        </p:nvSpPr>
        <p:spPr>
          <a:xfrm>
            <a:off x="1187624" y="1590786"/>
            <a:ext cx="2664296" cy="400110"/>
          </a:xfrm>
          <a:prstGeom prst="rect">
            <a:avLst/>
          </a:prstGeom>
          <a:solidFill>
            <a:srgbClr val="556AAB"/>
          </a:solidFill>
        </p:spPr>
        <p:txBody>
          <a:bodyPr wrap="square">
            <a:spAutoFit/>
          </a:bodyPr>
          <a:lstStyle/>
          <a:p>
            <a:pPr algn="ctr" latinLnBrk="1"/>
            <a:r>
              <a:rPr lang="ko-KR" altLang="en-US" sz="2000" b="1" i="0" u="none" strike="noStrike" baseline="0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도움을 준 로봇 사례</a:t>
            </a:r>
            <a:endParaRPr lang="ko-KR" altLang="en-US" sz="2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1A5E23E-DDA2-24EF-5550-67F09C3C561F}"/>
              </a:ext>
            </a:extLst>
          </p:cNvPr>
          <p:cNvSpPr txBox="1"/>
          <p:nvPr/>
        </p:nvSpPr>
        <p:spPr>
          <a:xfrm>
            <a:off x="5724128" y="1590786"/>
            <a:ext cx="2664296" cy="400110"/>
          </a:xfrm>
          <a:prstGeom prst="rect">
            <a:avLst/>
          </a:prstGeom>
          <a:solidFill>
            <a:srgbClr val="556AAB"/>
          </a:solidFill>
        </p:spPr>
        <p:txBody>
          <a:bodyPr wrap="square">
            <a:spAutoFit/>
          </a:bodyPr>
          <a:lstStyle/>
          <a:p>
            <a:pPr algn="ctr" latinLnBrk="1"/>
            <a:r>
              <a:rPr lang="ko-KR" altLang="en-US" sz="2000" b="1" i="0" u="none" strike="noStrike" baseline="0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아픔을 준 로봇 사례</a:t>
            </a:r>
            <a:endParaRPr lang="ko-KR" altLang="en-US" sz="2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957739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BAD72F-22C5-1A55-1FFE-9C662764E9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>
            <a:extLst>
              <a:ext uri="{FF2B5EF4-FFF2-40B4-BE49-F238E27FC236}">
                <a16:creationId xmlns:a16="http://schemas.microsoft.com/office/drawing/2014/main" id="{CE7D4616-93F8-343A-3913-F8759FE92E7D}"/>
              </a:ext>
            </a:extLst>
          </p:cNvPr>
          <p:cNvGrpSpPr/>
          <p:nvPr/>
        </p:nvGrpSpPr>
        <p:grpSpPr>
          <a:xfrm>
            <a:off x="361628" y="206021"/>
            <a:ext cx="1906116" cy="1105543"/>
            <a:chOff x="526728" y="269521"/>
            <a:chExt cx="1906116" cy="1105543"/>
          </a:xfrm>
        </p:grpSpPr>
        <p:sp>
          <p:nvSpPr>
            <p:cNvPr id="9" name="사각형: 둥근 모서리 8">
              <a:extLst>
                <a:ext uri="{FF2B5EF4-FFF2-40B4-BE49-F238E27FC236}">
                  <a16:creationId xmlns:a16="http://schemas.microsoft.com/office/drawing/2014/main" id="{7AAE29E5-060B-680A-3B9D-8264B73D3D08}"/>
                </a:ext>
              </a:extLst>
            </p:cNvPr>
            <p:cNvSpPr/>
            <p:nvPr/>
          </p:nvSpPr>
          <p:spPr>
            <a:xfrm>
              <a:off x="526728" y="269521"/>
              <a:ext cx="1906116" cy="1105543"/>
            </a:xfrm>
            <a:prstGeom prst="roundRect">
              <a:avLst/>
            </a:prstGeom>
            <a:solidFill>
              <a:srgbClr val="FEF248"/>
            </a:solidFill>
            <a:ln w="50800" cmpd="dbl">
              <a:solidFill>
                <a:schemeClr val="bg1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493D757-71CE-007F-547F-AFD9D4A01A92}"/>
                </a:ext>
              </a:extLst>
            </p:cNvPr>
            <p:cNvSpPr txBox="1"/>
            <p:nvPr/>
          </p:nvSpPr>
          <p:spPr>
            <a:xfrm>
              <a:off x="526728" y="532422"/>
              <a:ext cx="190611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r>
                <a:rPr lang="ko-KR" altLang="en-US" sz="3000" b="1" dirty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생각 열기</a:t>
              </a: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BF70B767-9B43-4BBC-8FFE-F562C26EA118}"/>
              </a:ext>
            </a:extLst>
          </p:cNvPr>
          <p:cNvSpPr txBox="1"/>
          <p:nvPr/>
        </p:nvSpPr>
        <p:spPr>
          <a:xfrm>
            <a:off x="2297615" y="281738"/>
            <a:ext cx="6522857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latinLnBrk="1"/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인간에게 도움을 준 로봇 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vs</a:t>
            </a:r>
          </a:p>
          <a:p>
            <a:pPr latinLnBrk="1"/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인간에게 아픔을 준 로봇</a:t>
            </a:r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DFAAB5B5-6819-35AC-5C68-49EB9EE798AD}"/>
              </a:ext>
            </a:extLst>
          </p:cNvPr>
          <p:cNvSpPr/>
          <p:nvPr/>
        </p:nvSpPr>
        <p:spPr>
          <a:xfrm>
            <a:off x="395536" y="241103"/>
            <a:ext cx="8568952" cy="1010496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FEF248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2" name="그림 1">
            <a:hlinkClick r:id="rId3" action="ppaction://hlinksldjump"/>
            <a:extLst>
              <a:ext uri="{FF2B5EF4-FFF2-40B4-BE49-F238E27FC236}">
                <a16:creationId xmlns:a16="http://schemas.microsoft.com/office/drawing/2014/main" id="{6E1C36B1-6C9A-1375-ECEA-EF28C767188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5" name="그림 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4FF1C61A-3F69-A51E-60DC-51AD716E2E4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6" name="그림 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C5529D2-8DF9-29E5-493E-6319F9BA28F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8CCAC4EF-FA3F-FA5C-4BDF-98A20B0E46F4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EBF4DC"/>
              </a:clrFrom>
              <a:clrTo>
                <a:srgbClr val="EBF4DC">
                  <a:alpha val="0"/>
                </a:srgbClr>
              </a:clrTo>
            </a:clrChange>
          </a:blip>
          <a:srcRect b="86042"/>
          <a:stretch/>
        </p:blipFill>
        <p:spPr>
          <a:xfrm>
            <a:off x="319245" y="1414165"/>
            <a:ext cx="8645243" cy="63997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9A4F002-95E2-5BC9-2092-707EE0BCE56B}"/>
              </a:ext>
            </a:extLst>
          </p:cNvPr>
          <p:cNvSpPr txBox="1"/>
          <p:nvPr/>
        </p:nvSpPr>
        <p:spPr>
          <a:xfrm>
            <a:off x="329907" y="4469214"/>
            <a:ext cx="4252543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/>
            <a:r>
              <a:rPr lang="ko-KR" altLang="en-US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사진 속 시설은 덴마크 기업이 운영 중인 유럽 최대 규모의 수직 농장이다</a:t>
            </a:r>
            <a:r>
              <a:rPr lang="en-US" altLang="ko-KR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 농장은 </a:t>
            </a:r>
            <a:r>
              <a:rPr lang="en-US" altLang="ko-KR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100% </a:t>
            </a:r>
            <a:r>
              <a:rPr lang="ko-KR" altLang="en-US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기반으로 운영되고 있다</a:t>
            </a:r>
            <a:r>
              <a:rPr lang="en-US" altLang="ko-KR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특히 이 농장은 풍력 발전으로부터 전력을 공급받아 </a:t>
            </a:r>
            <a:r>
              <a:rPr lang="en-US" altLang="ko-KR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LED</a:t>
            </a:r>
            <a:r>
              <a:rPr lang="ko-KR" altLang="en-US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를 사용하고 있으며</a:t>
            </a:r>
            <a:r>
              <a:rPr lang="en-US" altLang="ko-KR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물 사용량이 기존 농작물 재배 방식보다 </a:t>
            </a:r>
            <a:r>
              <a:rPr lang="en-US" altLang="ko-KR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95% </a:t>
            </a:r>
            <a:r>
              <a:rPr lang="ko-KR" altLang="en-US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정도 적다는 특징이 있다</a:t>
            </a:r>
            <a:r>
              <a:rPr lang="en-US" altLang="ko-KR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09BC665-C671-4F53-7269-EB1245DC14B8}"/>
              </a:ext>
            </a:extLst>
          </p:cNvPr>
          <p:cNvSpPr txBox="1"/>
          <p:nvPr/>
        </p:nvSpPr>
        <p:spPr>
          <a:xfrm>
            <a:off x="4564938" y="4465267"/>
            <a:ext cx="4579061" cy="21441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ts val="2000"/>
              </a:lnSpc>
            </a:pPr>
            <a:r>
              <a:rPr lang="ko-KR" altLang="en-US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미국 실리콘 밸리의 한 쇼핑몰에서 경비 업무를 담당하던 로봇이 생후 </a:t>
            </a:r>
            <a:r>
              <a:rPr lang="en-US" altLang="ko-KR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r>
              <a:rPr lang="ko-KR" altLang="en-US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년 </a:t>
            </a:r>
            <a:r>
              <a:rPr lang="en-US" altLang="ko-KR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</a:t>
            </a:r>
            <a:r>
              <a:rPr lang="ko-KR" altLang="en-US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개월 된 아이를 다치게 했다</a:t>
            </a:r>
            <a:r>
              <a:rPr lang="en-US" altLang="ko-KR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더욱 우려되는 점은 아이가 넘어졌는데도 로봇이 여러 차례 발을 밟고 지나갔다는 것이다</a:t>
            </a:r>
            <a:r>
              <a:rPr lang="en-US" altLang="ko-KR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제조사는 이제까지는 한 번도 사고가 일어나지 않았다고 말하면서도 상황을 심각하게 받아들이고 있다고 밝혔다</a:t>
            </a:r>
            <a:r>
              <a:rPr lang="en-US" altLang="ko-KR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9EC7C52-D059-E3EF-444A-7F467B837F9F}"/>
              </a:ext>
            </a:extLst>
          </p:cNvPr>
          <p:cNvSpPr txBox="1"/>
          <p:nvPr/>
        </p:nvSpPr>
        <p:spPr>
          <a:xfrm>
            <a:off x="1187624" y="1465142"/>
            <a:ext cx="2664296" cy="400110"/>
          </a:xfrm>
          <a:prstGeom prst="rect">
            <a:avLst/>
          </a:prstGeom>
          <a:solidFill>
            <a:srgbClr val="556AAB"/>
          </a:solidFill>
        </p:spPr>
        <p:txBody>
          <a:bodyPr wrap="square">
            <a:spAutoFit/>
          </a:bodyPr>
          <a:lstStyle/>
          <a:p>
            <a:pPr algn="ctr" latinLnBrk="1"/>
            <a:r>
              <a:rPr lang="ko-KR" altLang="en-US" sz="2000" b="1" i="0" u="none" strike="noStrike" baseline="0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도움을 준 로봇 사례</a:t>
            </a:r>
            <a:endParaRPr lang="ko-KR" altLang="en-US" sz="2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908985B-3196-0B58-560A-499FBD939747}"/>
              </a:ext>
            </a:extLst>
          </p:cNvPr>
          <p:cNvSpPr txBox="1"/>
          <p:nvPr/>
        </p:nvSpPr>
        <p:spPr>
          <a:xfrm>
            <a:off x="5724128" y="1465142"/>
            <a:ext cx="2664296" cy="400110"/>
          </a:xfrm>
          <a:prstGeom prst="rect">
            <a:avLst/>
          </a:prstGeom>
          <a:solidFill>
            <a:srgbClr val="556AAB"/>
          </a:solidFill>
        </p:spPr>
        <p:txBody>
          <a:bodyPr wrap="square">
            <a:spAutoFit/>
          </a:bodyPr>
          <a:lstStyle/>
          <a:p>
            <a:pPr algn="ctr" latinLnBrk="1"/>
            <a:r>
              <a:rPr lang="ko-KR" altLang="en-US" sz="2000" b="1" i="0" u="none" strike="noStrike" baseline="0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아픔을 준 로봇 사례</a:t>
            </a:r>
            <a:endParaRPr lang="ko-KR" altLang="en-US" sz="2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7C59790D-4178-60C6-3676-02F8B87242D1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EBF4DC"/>
              </a:clrFrom>
              <a:clrTo>
                <a:srgbClr val="EBF4D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617" y="2093068"/>
            <a:ext cx="8645243" cy="2358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4569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37D1C9-652F-8CCE-1122-695BECDDC8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>
            <a:extLst>
              <a:ext uri="{FF2B5EF4-FFF2-40B4-BE49-F238E27FC236}">
                <a16:creationId xmlns:a16="http://schemas.microsoft.com/office/drawing/2014/main" id="{3BEE4256-E6C3-0520-82B0-DA10EBFBFBDB}"/>
              </a:ext>
            </a:extLst>
          </p:cNvPr>
          <p:cNvGrpSpPr/>
          <p:nvPr/>
        </p:nvGrpSpPr>
        <p:grpSpPr>
          <a:xfrm>
            <a:off x="361628" y="206021"/>
            <a:ext cx="1906116" cy="1105543"/>
            <a:chOff x="526728" y="269521"/>
            <a:chExt cx="1906116" cy="1105543"/>
          </a:xfrm>
        </p:grpSpPr>
        <p:sp>
          <p:nvSpPr>
            <p:cNvPr id="9" name="사각형: 둥근 모서리 8">
              <a:extLst>
                <a:ext uri="{FF2B5EF4-FFF2-40B4-BE49-F238E27FC236}">
                  <a16:creationId xmlns:a16="http://schemas.microsoft.com/office/drawing/2014/main" id="{16CBF225-85B2-95AD-4D5B-08C53AA340CB}"/>
                </a:ext>
              </a:extLst>
            </p:cNvPr>
            <p:cNvSpPr/>
            <p:nvPr/>
          </p:nvSpPr>
          <p:spPr>
            <a:xfrm>
              <a:off x="526728" y="269521"/>
              <a:ext cx="1906116" cy="1105543"/>
            </a:xfrm>
            <a:prstGeom prst="roundRect">
              <a:avLst/>
            </a:prstGeom>
            <a:solidFill>
              <a:srgbClr val="FEF248"/>
            </a:solidFill>
            <a:ln w="50800" cmpd="dbl">
              <a:solidFill>
                <a:schemeClr val="bg1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544706F-DA43-C448-F470-175700911435}"/>
                </a:ext>
              </a:extLst>
            </p:cNvPr>
            <p:cNvSpPr txBox="1"/>
            <p:nvPr/>
          </p:nvSpPr>
          <p:spPr>
            <a:xfrm>
              <a:off x="526728" y="532422"/>
              <a:ext cx="190611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r>
                <a:rPr lang="ko-KR" altLang="en-US" sz="3000" b="1" dirty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생각 열기</a:t>
              </a: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9DD92E51-9991-A00E-4076-D16601B3D273}"/>
              </a:ext>
            </a:extLst>
          </p:cNvPr>
          <p:cNvSpPr txBox="1"/>
          <p:nvPr/>
        </p:nvSpPr>
        <p:spPr>
          <a:xfrm>
            <a:off x="2297615" y="281738"/>
            <a:ext cx="6522857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latinLnBrk="1"/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인간에게 도움을 준 로봇 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vs</a:t>
            </a:r>
          </a:p>
          <a:p>
            <a:pPr latinLnBrk="1"/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인간에게 아픔을 준 로봇</a:t>
            </a:r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63BE3E01-608B-A5CA-CDAD-4AF086EF40B0}"/>
              </a:ext>
            </a:extLst>
          </p:cNvPr>
          <p:cNvSpPr/>
          <p:nvPr/>
        </p:nvSpPr>
        <p:spPr>
          <a:xfrm>
            <a:off x="395536" y="241103"/>
            <a:ext cx="8568952" cy="1010496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FEF248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2" name="그림 1">
            <a:hlinkClick r:id="rId3" action="ppaction://hlinksldjump"/>
            <a:extLst>
              <a:ext uri="{FF2B5EF4-FFF2-40B4-BE49-F238E27FC236}">
                <a16:creationId xmlns:a16="http://schemas.microsoft.com/office/drawing/2014/main" id="{5E9FC997-69B5-B71E-83D7-173B75AEE51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5" name="그림 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A0D2133-4D27-2A5A-4F0F-44B04627705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6" name="그림 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E362C9D-AAD8-4133-3195-1740DF71EA3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F3EEC247-CEC0-9E99-0021-EE2D54A5B204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EBF4DC"/>
              </a:clrFrom>
              <a:clrTo>
                <a:srgbClr val="EBF4DC">
                  <a:alpha val="0"/>
                </a:srgbClr>
              </a:clrTo>
            </a:clrChange>
          </a:blip>
          <a:srcRect l="7421" r="50661" b="87079"/>
          <a:stretch/>
        </p:blipFill>
        <p:spPr>
          <a:xfrm>
            <a:off x="1007604" y="1414165"/>
            <a:ext cx="7956884" cy="59243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A8F0C0E-CB50-0EDE-A73C-0F68B4E2D1C4}"/>
              </a:ext>
            </a:extLst>
          </p:cNvPr>
          <p:cNvSpPr txBox="1"/>
          <p:nvPr/>
        </p:nvSpPr>
        <p:spPr>
          <a:xfrm>
            <a:off x="501639" y="2108387"/>
            <a:ext cx="3928669" cy="4222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ts val="2700"/>
              </a:lnSpc>
            </a:pPr>
            <a:r>
              <a:rPr lang="ko-KR" altLang="en-US" sz="2200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◯◯식당의 매장에 필요한 직원은 </a:t>
            </a:r>
            <a:r>
              <a:rPr lang="en-US" altLang="ko-KR" sz="2200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30</a:t>
            </a:r>
            <a:r>
              <a:rPr lang="ko-KR" altLang="en-US" sz="2200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명이 넘지만 위치가 도심에서 </a:t>
            </a:r>
            <a:r>
              <a:rPr lang="en-US" altLang="ko-KR" sz="2200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10km </a:t>
            </a:r>
            <a:r>
              <a:rPr lang="ko-KR" altLang="en-US" sz="2200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넘게 떨어진 탓에 사람 구하기가 하늘의 </a:t>
            </a:r>
            <a:r>
              <a:rPr lang="ko-KR" altLang="en-US" sz="2200" b="0" i="0" u="none" strike="noStrike" baseline="0" dirty="0" err="1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별따기보다</a:t>
            </a:r>
            <a:r>
              <a:rPr lang="ko-KR" altLang="en-US" sz="2200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어려웠다</a:t>
            </a:r>
            <a:r>
              <a:rPr lang="en-US" altLang="ko-KR" sz="2200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200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해법이 되어 준 것은 바로 서빙 로봇</a:t>
            </a:r>
            <a:r>
              <a:rPr lang="en-US" altLang="ko-KR" sz="2200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200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지난 </a:t>
            </a:r>
            <a:r>
              <a:rPr lang="en-US" altLang="ko-KR" sz="2200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</a:t>
            </a:r>
            <a:r>
              <a:rPr lang="ko-KR" altLang="en-US" sz="2200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월 </a:t>
            </a:r>
            <a:r>
              <a:rPr lang="en-US" altLang="ko-KR" sz="2200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16</a:t>
            </a:r>
            <a:r>
              <a:rPr lang="ko-KR" altLang="en-US" sz="2200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대를 도입한 뒤 구인 부담을 덜었다</a:t>
            </a:r>
            <a:r>
              <a:rPr lang="en-US" altLang="ko-KR" sz="2200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200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여기에 식탁마다 놓인 태블릿 자동 주문 시스템까지 더해 마침내 이 식당은 일손 부족에서 벗어났다</a:t>
            </a:r>
            <a:r>
              <a:rPr lang="en-US" altLang="ko-KR" sz="2200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168A3E5-8CFB-1D62-F00D-55E097B47671}"/>
              </a:ext>
            </a:extLst>
          </p:cNvPr>
          <p:cNvSpPr txBox="1"/>
          <p:nvPr/>
        </p:nvSpPr>
        <p:spPr>
          <a:xfrm>
            <a:off x="2297616" y="1447851"/>
            <a:ext cx="4681788" cy="400110"/>
          </a:xfrm>
          <a:prstGeom prst="rect">
            <a:avLst/>
          </a:prstGeom>
          <a:solidFill>
            <a:srgbClr val="556AAB"/>
          </a:solidFill>
        </p:spPr>
        <p:txBody>
          <a:bodyPr wrap="square">
            <a:spAutoFit/>
          </a:bodyPr>
          <a:lstStyle/>
          <a:p>
            <a:pPr algn="ctr" latinLnBrk="1"/>
            <a:r>
              <a:rPr lang="ko-KR" altLang="en-US" sz="2000" b="1" i="0" u="none" strike="noStrike" baseline="0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도움을 준 로봇 사례</a:t>
            </a:r>
            <a:endParaRPr lang="ko-KR" altLang="en-US" sz="2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B2276973-CC83-F59F-9C09-A0E820CD9AA5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290"/>
          <a:stretch/>
        </p:blipFill>
        <p:spPr>
          <a:xfrm>
            <a:off x="4350322" y="1983247"/>
            <a:ext cx="4615972" cy="4692127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D06286F7-9561-9A81-946D-DE5B2B535198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EBF4DC"/>
              </a:clrFrom>
              <a:clrTo>
                <a:srgbClr val="EBF4DC">
                  <a:alpha val="0"/>
                </a:srgbClr>
              </a:clrTo>
            </a:clrChange>
          </a:blip>
          <a:srcRect r="91621" b="86042"/>
          <a:stretch/>
        </p:blipFill>
        <p:spPr>
          <a:xfrm>
            <a:off x="319245" y="1414165"/>
            <a:ext cx="724363" cy="639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6497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7F79FA-4DAC-D975-0F5C-56B5964E51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>
            <a:extLst>
              <a:ext uri="{FF2B5EF4-FFF2-40B4-BE49-F238E27FC236}">
                <a16:creationId xmlns:a16="http://schemas.microsoft.com/office/drawing/2014/main" id="{2DC51627-1EBB-1709-51D5-CA985D87CDA5}"/>
              </a:ext>
            </a:extLst>
          </p:cNvPr>
          <p:cNvGrpSpPr/>
          <p:nvPr/>
        </p:nvGrpSpPr>
        <p:grpSpPr>
          <a:xfrm>
            <a:off x="361628" y="206021"/>
            <a:ext cx="1906116" cy="1105543"/>
            <a:chOff x="526728" y="269521"/>
            <a:chExt cx="1906116" cy="1105543"/>
          </a:xfrm>
        </p:grpSpPr>
        <p:sp>
          <p:nvSpPr>
            <p:cNvPr id="9" name="사각형: 둥근 모서리 8">
              <a:extLst>
                <a:ext uri="{FF2B5EF4-FFF2-40B4-BE49-F238E27FC236}">
                  <a16:creationId xmlns:a16="http://schemas.microsoft.com/office/drawing/2014/main" id="{2CA8CE8C-71AF-B8B4-3416-C8E280E630E8}"/>
                </a:ext>
              </a:extLst>
            </p:cNvPr>
            <p:cNvSpPr/>
            <p:nvPr/>
          </p:nvSpPr>
          <p:spPr>
            <a:xfrm>
              <a:off x="526728" y="269521"/>
              <a:ext cx="1906116" cy="1105543"/>
            </a:xfrm>
            <a:prstGeom prst="roundRect">
              <a:avLst/>
            </a:prstGeom>
            <a:solidFill>
              <a:srgbClr val="FEF248"/>
            </a:solidFill>
            <a:ln w="50800" cmpd="dbl">
              <a:solidFill>
                <a:schemeClr val="bg1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ECC4F2D-7ADF-021C-10BB-28F71414E354}"/>
                </a:ext>
              </a:extLst>
            </p:cNvPr>
            <p:cNvSpPr txBox="1"/>
            <p:nvPr/>
          </p:nvSpPr>
          <p:spPr>
            <a:xfrm>
              <a:off x="526728" y="532422"/>
              <a:ext cx="190611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r>
                <a:rPr lang="ko-KR" altLang="en-US" sz="3000" b="1" dirty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생각 열기</a:t>
              </a: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67B9A61F-F449-4455-0420-DCA8644DC6F6}"/>
              </a:ext>
            </a:extLst>
          </p:cNvPr>
          <p:cNvSpPr txBox="1"/>
          <p:nvPr/>
        </p:nvSpPr>
        <p:spPr>
          <a:xfrm>
            <a:off x="2297615" y="281738"/>
            <a:ext cx="6522857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latinLnBrk="1"/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인간에게 도움을 준 로봇 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vs</a:t>
            </a:r>
          </a:p>
          <a:p>
            <a:pPr latinLnBrk="1"/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인간에게 아픔을 준 로봇</a:t>
            </a:r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78728233-035E-B9D0-4DC5-005CBCB7AE8F}"/>
              </a:ext>
            </a:extLst>
          </p:cNvPr>
          <p:cNvSpPr/>
          <p:nvPr/>
        </p:nvSpPr>
        <p:spPr>
          <a:xfrm>
            <a:off x="395536" y="241103"/>
            <a:ext cx="8568952" cy="1010496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FEF248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2" name="그림 1">
            <a:hlinkClick r:id="rId3" action="ppaction://hlinksldjump"/>
            <a:extLst>
              <a:ext uri="{FF2B5EF4-FFF2-40B4-BE49-F238E27FC236}">
                <a16:creationId xmlns:a16="http://schemas.microsoft.com/office/drawing/2014/main" id="{9C2C98E7-F6EA-8AED-A608-23B623AE7F9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5" name="그림 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B4F3F83-EFFE-2B6E-A63D-283C7BFCD30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6" name="그림 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68D077E-2266-59A6-CC0E-1DDAEAFD401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895CF7F6-7226-B423-4E68-8081942FA9BB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EBF4DC"/>
              </a:clrFrom>
              <a:clrTo>
                <a:srgbClr val="EBF4DC">
                  <a:alpha val="0"/>
                </a:srgbClr>
              </a:clrTo>
            </a:clrChange>
          </a:blip>
          <a:srcRect l="50703" b="86042"/>
          <a:stretch/>
        </p:blipFill>
        <p:spPr>
          <a:xfrm>
            <a:off x="382197" y="1414165"/>
            <a:ext cx="4261811" cy="63997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A6677EA-C3E1-B6BE-72F5-AC1E1A25B6AB}"/>
              </a:ext>
            </a:extLst>
          </p:cNvPr>
          <p:cNvSpPr txBox="1"/>
          <p:nvPr/>
        </p:nvSpPr>
        <p:spPr>
          <a:xfrm>
            <a:off x="1403648" y="1465142"/>
            <a:ext cx="2664296" cy="400110"/>
          </a:xfrm>
          <a:prstGeom prst="rect">
            <a:avLst/>
          </a:prstGeom>
          <a:solidFill>
            <a:srgbClr val="556AAB"/>
          </a:solidFill>
        </p:spPr>
        <p:txBody>
          <a:bodyPr wrap="square">
            <a:spAutoFit/>
          </a:bodyPr>
          <a:lstStyle/>
          <a:p>
            <a:pPr algn="ctr" latinLnBrk="1"/>
            <a:r>
              <a:rPr lang="ko-KR" altLang="en-US" sz="2000" b="1" i="0" u="none" strike="noStrike" baseline="0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아픔을 준 로봇 사례</a:t>
            </a:r>
            <a:endParaRPr lang="ko-KR" altLang="en-US" sz="2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CCA37FA4-B7CB-D092-3125-ECF1D88E51A6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EBF4DC"/>
              </a:clrFrom>
              <a:clrTo>
                <a:srgbClr val="EBF4DC">
                  <a:alpha val="0"/>
                </a:srgbClr>
              </a:clrTo>
            </a:clrChange>
          </a:blip>
          <a:srcRect l="57126" b="86042"/>
          <a:stretch/>
        </p:blipFill>
        <p:spPr>
          <a:xfrm>
            <a:off x="1691680" y="1414165"/>
            <a:ext cx="7272808" cy="6399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31E4C47-D472-87DC-DEEB-417FA860B5A8}"/>
              </a:ext>
            </a:extLst>
          </p:cNvPr>
          <p:cNvSpPr txBox="1"/>
          <p:nvPr/>
        </p:nvSpPr>
        <p:spPr>
          <a:xfrm>
            <a:off x="971601" y="1437433"/>
            <a:ext cx="7790202" cy="400110"/>
          </a:xfrm>
          <a:prstGeom prst="rect">
            <a:avLst/>
          </a:prstGeom>
          <a:solidFill>
            <a:srgbClr val="556AAB"/>
          </a:solidFill>
        </p:spPr>
        <p:txBody>
          <a:bodyPr wrap="square">
            <a:spAutoFit/>
          </a:bodyPr>
          <a:lstStyle/>
          <a:p>
            <a:pPr algn="ctr" latinLnBrk="1"/>
            <a:r>
              <a:rPr lang="ko-KR" altLang="en-US" sz="2000" b="1" i="0" u="none" strike="noStrike" baseline="0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아픔을 준 로봇 사례</a:t>
            </a:r>
            <a:endParaRPr lang="ko-KR" altLang="en-US" sz="2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9A495371-EFF1-8D10-CF99-C5A96ADA436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744" y="2175212"/>
            <a:ext cx="4997612" cy="4174188"/>
          </a:xfrm>
          <a:prstGeom prst="roundRect">
            <a:avLst>
              <a:gd name="adj" fmla="val 5603"/>
            </a:avLst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2C7DDE1F-B8A0-355F-E3A4-9FF48DDD714C}"/>
              </a:ext>
            </a:extLst>
          </p:cNvPr>
          <p:cNvSpPr txBox="1"/>
          <p:nvPr/>
        </p:nvSpPr>
        <p:spPr>
          <a:xfrm>
            <a:off x="5772192" y="2210700"/>
            <a:ext cx="3312368" cy="24910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ts val="2700"/>
              </a:lnSpc>
            </a:pPr>
            <a:r>
              <a:rPr lang="ko-KR" altLang="en-US" sz="2200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도정 공장의 포장 적재 공정에서 자동 적재기로 쌀 포대 교체 작업을 하던 중</a:t>
            </a:r>
            <a:r>
              <a:rPr lang="en-US" altLang="ko-KR" sz="2200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200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작업자가 자동 적재기와 로봇 사이에 끼어 사망하는 중대재해 사고가 있었다</a:t>
            </a:r>
            <a:r>
              <a:rPr lang="en-US" altLang="ko-KR" sz="2200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2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217694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8DB8AA-A75E-CBA1-1627-2151AE2439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>
            <a:extLst>
              <a:ext uri="{FF2B5EF4-FFF2-40B4-BE49-F238E27FC236}">
                <a16:creationId xmlns:a16="http://schemas.microsoft.com/office/drawing/2014/main" id="{A5E0BB78-6E4B-E7C2-8F95-AD1411BE00DC}"/>
              </a:ext>
            </a:extLst>
          </p:cNvPr>
          <p:cNvGrpSpPr/>
          <p:nvPr/>
        </p:nvGrpSpPr>
        <p:grpSpPr>
          <a:xfrm>
            <a:off x="361628" y="206021"/>
            <a:ext cx="1906116" cy="1105543"/>
            <a:chOff x="526728" y="269521"/>
            <a:chExt cx="1906116" cy="1105543"/>
          </a:xfrm>
        </p:grpSpPr>
        <p:sp>
          <p:nvSpPr>
            <p:cNvPr id="9" name="사각형: 둥근 모서리 8">
              <a:extLst>
                <a:ext uri="{FF2B5EF4-FFF2-40B4-BE49-F238E27FC236}">
                  <a16:creationId xmlns:a16="http://schemas.microsoft.com/office/drawing/2014/main" id="{26709DC8-F363-B747-9FA9-C2DF66C6BA84}"/>
                </a:ext>
              </a:extLst>
            </p:cNvPr>
            <p:cNvSpPr/>
            <p:nvPr/>
          </p:nvSpPr>
          <p:spPr>
            <a:xfrm>
              <a:off x="526728" y="269521"/>
              <a:ext cx="1906116" cy="1105543"/>
            </a:xfrm>
            <a:prstGeom prst="roundRect">
              <a:avLst/>
            </a:prstGeom>
            <a:solidFill>
              <a:srgbClr val="FEF248"/>
            </a:solidFill>
            <a:ln w="50800" cmpd="dbl">
              <a:solidFill>
                <a:schemeClr val="bg1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DEA5BEA-E0A5-139C-988F-5CBB177F5348}"/>
                </a:ext>
              </a:extLst>
            </p:cNvPr>
            <p:cNvSpPr txBox="1"/>
            <p:nvPr/>
          </p:nvSpPr>
          <p:spPr>
            <a:xfrm>
              <a:off x="526728" y="532422"/>
              <a:ext cx="190611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r>
                <a:rPr lang="ko-KR" altLang="en-US" sz="3000" b="1" dirty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생각 열기</a:t>
              </a: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A01BD60B-C6C6-E7BD-A0EA-F96DF3E0B1B6}"/>
              </a:ext>
            </a:extLst>
          </p:cNvPr>
          <p:cNvSpPr txBox="1"/>
          <p:nvPr/>
        </p:nvSpPr>
        <p:spPr>
          <a:xfrm>
            <a:off x="2297615" y="281738"/>
            <a:ext cx="6522857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latinLnBrk="1"/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인간에게 도움을 준 로봇 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vs</a:t>
            </a:r>
          </a:p>
          <a:p>
            <a:pPr latinLnBrk="1"/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인간에게 아픔을 준 로봇</a:t>
            </a:r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554D08E2-639F-0893-5616-66DC03DCDAA0}"/>
              </a:ext>
            </a:extLst>
          </p:cNvPr>
          <p:cNvSpPr/>
          <p:nvPr/>
        </p:nvSpPr>
        <p:spPr>
          <a:xfrm>
            <a:off x="395536" y="241103"/>
            <a:ext cx="8568952" cy="1010496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FEF248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2" name="그림 1">
            <a:hlinkClick r:id="rId3" action="ppaction://hlinksldjump"/>
            <a:extLst>
              <a:ext uri="{FF2B5EF4-FFF2-40B4-BE49-F238E27FC236}">
                <a16:creationId xmlns:a16="http://schemas.microsoft.com/office/drawing/2014/main" id="{F9E4848B-0732-D9CA-91B2-D5799E6C71B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5" name="그림 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65E7B268-340F-0B57-3F48-B807D1F6115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6" name="그림 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BFAFEE31-FD06-5D2C-7A8F-CE73A14CF58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16B40DA1-E329-19DA-8990-84E0B079B307}"/>
              </a:ext>
            </a:extLst>
          </p:cNvPr>
          <p:cNvSpPr/>
          <p:nvPr/>
        </p:nvSpPr>
        <p:spPr>
          <a:xfrm>
            <a:off x="409322" y="1484558"/>
            <a:ext cx="1066333" cy="1368378"/>
          </a:xfrm>
          <a:prstGeom prst="roundRect">
            <a:avLst>
              <a:gd name="adj" fmla="val 11102"/>
            </a:avLst>
          </a:prstGeom>
          <a:solidFill>
            <a:srgbClr val="B462E2"/>
          </a:solidFill>
          <a:ln w="57150"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b="1" dirty="0">
                <a:solidFill>
                  <a:schemeClr val="bg1"/>
                </a:solidFill>
                <a:latin typeface="+mj-ea"/>
                <a:ea typeface="+mj-ea"/>
              </a:rPr>
              <a:t>질문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940218B-DB6D-FFFB-4DFF-D1A64641F22A}"/>
              </a:ext>
            </a:extLst>
          </p:cNvPr>
          <p:cNvSpPr txBox="1"/>
          <p:nvPr/>
        </p:nvSpPr>
        <p:spPr>
          <a:xfrm>
            <a:off x="1581964" y="1452667"/>
            <a:ext cx="7115005" cy="14754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ts val="3700"/>
              </a:lnSpc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로봇이 인간에게 아픔을 주지 않게 하려면 로봇을 개발할 때 어떤 윤리적인 생각을 하도록 해야 할지 생각해 보자</a:t>
            </a:r>
            <a:r>
              <a:rPr lang="en-US" altLang="ko-KR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8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555DD20-1050-A058-87BD-A919D20E92B4}"/>
              </a:ext>
            </a:extLst>
          </p:cNvPr>
          <p:cNvSpPr txBox="1"/>
          <p:nvPr/>
        </p:nvSpPr>
        <p:spPr>
          <a:xfrm>
            <a:off x="336472" y="2896558"/>
            <a:ext cx="8701906" cy="3526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ts val="27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21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로봇이 인간에게 해를 끼치지 않으려면 개발 단계에서부터 안전을 최우선으로 생각해야 할 것 같다</a:t>
            </a:r>
            <a:r>
              <a:rPr lang="en-US" altLang="ko-KR" sz="21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1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예를 들어 서빙 로봇은 사람이 갑자기 나타나면 멈출 수 있어야 하고</a:t>
            </a:r>
            <a:r>
              <a:rPr lang="en-US" altLang="ko-KR" sz="21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1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산업용 로봇은 작업자가 실수로 가까이 가도 즉시 멈추는 기능이 있어야 한다</a:t>
            </a:r>
            <a:r>
              <a:rPr lang="en-US" altLang="ko-KR" sz="21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1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또한</a:t>
            </a:r>
            <a:r>
              <a:rPr lang="en-US" altLang="ko-KR" sz="21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1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로봇이 오작동했을 때를 대비한 비상 정지 버튼도 꼭 필요할 것 같다</a:t>
            </a:r>
            <a:r>
              <a:rPr lang="en-US" altLang="ko-KR" sz="21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</a:p>
          <a:p>
            <a:pPr latinLnBrk="1">
              <a:lnSpc>
                <a:spcPts val="27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21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그리고 로봇이 사람의 감정을 이해하고 배려할 수 있도록 프로그래밍하는 것도 중요할 것 같다</a:t>
            </a:r>
            <a:r>
              <a:rPr lang="en-US" altLang="ko-KR" sz="21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1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예를 들어 어린이나 노약자를 만났을 때는 더 천천히 움직이거나</a:t>
            </a:r>
            <a:r>
              <a:rPr lang="en-US" altLang="ko-KR" sz="21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1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사람이 </a:t>
            </a:r>
            <a:r>
              <a:rPr lang="ko-KR" altLang="en-US" sz="2100" b="1" kern="0" dirty="0" err="1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불편해하면</a:t>
            </a:r>
            <a:r>
              <a:rPr lang="ko-KR" altLang="en-US" sz="21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거리를 두는 것처럼 말이다</a:t>
            </a:r>
            <a:r>
              <a:rPr lang="en-US" altLang="ko-KR" sz="21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</a:p>
          <a:p>
            <a:pPr latinLnBrk="1">
              <a:lnSpc>
                <a:spcPts val="27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21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무엇보다 로봇은 결국 인간을 돕기 위해 만드는 것이니</a:t>
            </a:r>
            <a:r>
              <a:rPr lang="en-US" altLang="ko-KR" sz="21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1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편리함 못지 않게 안전과 배려를 기본으로 개발해야 한다고 생각한다</a:t>
            </a:r>
            <a:r>
              <a:rPr lang="en-US" altLang="ko-KR" sz="21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43BDAA71-88EF-CBB4-AF02-43D0AF2CC7DC}"/>
              </a:ext>
            </a:extLst>
          </p:cNvPr>
          <p:cNvGrpSpPr/>
          <p:nvPr/>
        </p:nvGrpSpPr>
        <p:grpSpPr>
          <a:xfrm>
            <a:off x="2905653" y="3927921"/>
            <a:ext cx="3332693" cy="1495843"/>
            <a:chOff x="6081307" y="5214760"/>
            <a:chExt cx="3332693" cy="1495843"/>
          </a:xfrm>
        </p:grpSpPr>
        <p:pic>
          <p:nvPicPr>
            <p:cNvPr id="13" name="그림 12">
              <a:extLst>
                <a:ext uri="{FF2B5EF4-FFF2-40B4-BE49-F238E27FC236}">
                  <a16:creationId xmlns:a16="http://schemas.microsoft.com/office/drawing/2014/main" id="{990AB34A-2CA1-8FAB-4E64-A7981452B96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118252" y="5214760"/>
              <a:ext cx="3295748" cy="1495843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4705243-E98F-7D86-6481-59394D5E657C}"/>
                </a:ext>
              </a:extLst>
            </p:cNvPr>
            <p:cNvSpPr txBox="1"/>
            <p:nvPr/>
          </p:nvSpPr>
          <p:spPr>
            <a:xfrm>
              <a:off x="6081307" y="5433455"/>
              <a:ext cx="2620921" cy="615168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defTabSz="457200" latinLnBrk="1">
                <a:lnSpc>
                  <a:spcPct val="150000"/>
                </a:lnSpc>
              </a:pPr>
              <a:r>
                <a:rPr lang="ko-KR" altLang="en-US" sz="2600" b="1" dirty="0" err="1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예시답</a:t>
              </a:r>
              <a:r>
                <a:rPr lang="ko-KR" altLang="en-US" sz="2600" b="1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보기</a:t>
              </a:r>
              <a:endParaRPr lang="en-US" altLang="ko-KR" sz="26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612933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6" grpId="2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0C2BDF-85C1-901A-BEF5-C614053C32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73741666-ACDD-6757-2F9E-7A0B2BF75AA9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2EBE0300-08F4-EEB1-DB8E-3EB76087EC61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530700-840A-C03B-D47D-86DD8577B138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인공지능 기술의 이해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5850B9-8572-E405-0AAA-0AA8492C438E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272DACDB-D8D6-7C71-EAE4-7DBAF44276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B55C2DC3-CB33-35A5-F51A-9E132A7E44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B8B1E28-6041-7D0E-18EB-148A3D7F535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996B477A-8F62-FA1C-1D6F-90419EDAF455}"/>
              </a:ext>
            </a:extLst>
          </p:cNvPr>
          <p:cNvSpPr/>
          <p:nvPr/>
        </p:nvSpPr>
        <p:spPr>
          <a:xfrm>
            <a:off x="361628" y="1301750"/>
            <a:ext cx="8602860" cy="2127250"/>
          </a:xfrm>
          <a:prstGeom prst="roundRect">
            <a:avLst>
              <a:gd name="adj" fmla="val 5108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D40EF90-1ED3-A74C-4DD6-34CD64066FDD}"/>
              </a:ext>
            </a:extLst>
          </p:cNvPr>
          <p:cNvSpPr txBox="1"/>
          <p:nvPr/>
        </p:nvSpPr>
        <p:spPr>
          <a:xfrm>
            <a:off x="428030" y="1405359"/>
            <a:ext cx="8354342" cy="1791593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우리는 일상생활 또는 드라마나 영화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광고 등에서 인공지능 기술을 활용한 기기나 서비스를 쉽게 보거나 접할 수 있음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4220AFE-728B-BDB9-9EAD-117F58753B1C}"/>
              </a:ext>
            </a:extLst>
          </p:cNvPr>
          <p:cNvSpPr txBox="1"/>
          <p:nvPr/>
        </p:nvSpPr>
        <p:spPr>
          <a:xfrm>
            <a:off x="435180" y="3662948"/>
            <a:ext cx="416601" cy="408623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>
                <a:solidFill>
                  <a:schemeClr val="bg1"/>
                </a:solidFill>
                <a:latin typeface="+mj-ea"/>
                <a:ea typeface="+mj-ea"/>
              </a:rPr>
              <a:t>예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A6E8C98-AE17-89EB-A7B1-EFFF582FEDC8}"/>
              </a:ext>
            </a:extLst>
          </p:cNvPr>
          <p:cNvSpPr txBox="1"/>
          <p:nvPr/>
        </p:nvSpPr>
        <p:spPr>
          <a:xfrm>
            <a:off x="906318" y="3580523"/>
            <a:ext cx="8058169" cy="3005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l" defTabSz="457200" rtl="0" eaLnBrk="1" fontAlgn="auto" latinLnBrk="1" hangingPunct="1">
              <a:lnSpc>
                <a:spcPts val="35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ko-KR" altLang="en-US" sz="2600" b="1" dirty="0">
                <a:solidFill>
                  <a:srgbClr val="43434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인공지능에게서 영화나 드라마를 </a:t>
            </a:r>
            <a:r>
              <a:rPr lang="ko-KR" altLang="en-US" sz="2600" b="1" dirty="0" err="1">
                <a:solidFill>
                  <a:srgbClr val="43434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추천받고</a:t>
            </a:r>
            <a:r>
              <a:rPr lang="en-US" altLang="ko-KR" sz="2600" b="1" dirty="0">
                <a:solidFill>
                  <a:srgbClr val="43434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“◯◯</a:t>
            </a:r>
            <a:r>
              <a:rPr lang="ko-KR" altLang="en-US" sz="2600" b="1" dirty="0">
                <a:solidFill>
                  <a:srgbClr val="43434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야”라고 인공지능 비서를 부르면서 편리하게 정보를 검색하고 상대방에게 전화를 걸기도 함</a:t>
            </a:r>
          </a:p>
          <a:p>
            <a:pPr marL="457200" marR="0" lvl="0" indent="-457200" algn="l" defTabSz="457200" rtl="0" eaLnBrk="1" fontAlgn="auto" latinLnBrk="1" hangingPunct="1">
              <a:lnSpc>
                <a:spcPts val="3800"/>
              </a:lnSpc>
              <a:spcBef>
                <a:spcPts val="0"/>
              </a:spcBef>
              <a:spcAft>
                <a:spcPts val="27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ko-KR" altLang="en-US" sz="2600" b="1" dirty="0">
                <a:solidFill>
                  <a:srgbClr val="43434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또한</a:t>
            </a:r>
            <a:r>
              <a:rPr lang="en-US" altLang="ko-KR" sz="2600" b="1" dirty="0">
                <a:solidFill>
                  <a:srgbClr val="43434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600" b="1" dirty="0">
                <a:solidFill>
                  <a:srgbClr val="43434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인공지능 기술을 활용한 서비스를 사용해 대화를 하거나 글</a:t>
            </a:r>
            <a:r>
              <a:rPr lang="en-US" altLang="ko-KR" sz="2600" b="1" dirty="0">
                <a:solidFill>
                  <a:srgbClr val="43434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600" b="1" dirty="0">
                <a:solidFill>
                  <a:srgbClr val="43434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그림을 새롭게 만들어내는 데도 도움을 받고 있음</a:t>
            </a:r>
          </a:p>
        </p:txBody>
      </p:sp>
    </p:spTree>
    <p:extLst>
      <p:ext uri="{BB962C8B-B14F-4D97-AF65-F5344CB8AC3E}">
        <p14:creationId xmlns:p14="http://schemas.microsoft.com/office/powerpoint/2010/main" val="37154531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20BD9F-CDC0-4F7D-7EAF-7D001582C6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392224AD-8844-1A58-2575-39E1F3471678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39ED003A-3434-C6EA-4D8C-7E2198EC5981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417AB12-17BA-FA46-35ED-927759B8A366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인공지능 기술의 이해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EEA41EE-83EA-7883-2CEA-D84FD0704E0C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5E81E904-6201-8C45-3E91-20B94C3DBB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64A651E-8C2F-14BE-BC4D-1FED960DE62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41FB473-3FD7-B3FE-0ABB-3477071C7E8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7C533C1-C31C-FF8E-E1FD-8BE6B7BDF227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인공지능 기술이란</a:t>
            </a:r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6F750D9A-461B-7936-7F70-A53EBA40E968}"/>
              </a:ext>
            </a:extLst>
          </p:cNvPr>
          <p:cNvSpPr/>
          <p:nvPr/>
        </p:nvSpPr>
        <p:spPr>
          <a:xfrm>
            <a:off x="854279" y="1790472"/>
            <a:ext cx="8133583" cy="2574384"/>
          </a:xfrm>
          <a:prstGeom prst="roundRect">
            <a:avLst>
              <a:gd name="adj" fmla="val 5108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073B211-8A8B-9850-8E9D-5C0430DE7141}"/>
              </a:ext>
            </a:extLst>
          </p:cNvPr>
          <p:cNvSpPr txBox="1"/>
          <p:nvPr/>
        </p:nvSpPr>
        <p:spPr>
          <a:xfrm>
            <a:off x="920683" y="1894081"/>
            <a:ext cx="7899789" cy="2379836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이처럼 우리 생활 곳곳에서 활용되는 인공지능 기술은 인간의 지능을 그대로 모방한 기술로서 인식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학습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hlinkClick r:id="rId6" action="ppaction://hlinkpres?slideindex=1&amp;slidetitle="/>
              </a:rPr>
              <a:t>추론*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판단 등 다양한 능력을 컴퓨터나 기계를 통해 구현하는 것을 말함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6" name="Google Shape;11;p2">
            <a:extLst>
              <a:ext uri="{FF2B5EF4-FFF2-40B4-BE49-F238E27FC236}">
                <a16:creationId xmlns:a16="http://schemas.microsoft.com/office/drawing/2014/main" id="{472E196B-EF11-B601-DEA3-0FBC0DC21939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7" name="말풍선: 모서리가 둥근 사각형 16">
            <a:extLst>
              <a:ext uri="{FF2B5EF4-FFF2-40B4-BE49-F238E27FC236}">
                <a16:creationId xmlns:a16="http://schemas.microsoft.com/office/drawing/2014/main" id="{22528A87-D6B1-6010-483F-3480F1F3865F}"/>
              </a:ext>
            </a:extLst>
          </p:cNvPr>
          <p:cNvSpPr/>
          <p:nvPr/>
        </p:nvSpPr>
        <p:spPr bwMode="auto">
          <a:xfrm>
            <a:off x="2624018" y="4930280"/>
            <a:ext cx="3916872" cy="1063786"/>
          </a:xfrm>
          <a:prstGeom prst="wedgeRoundRectCallout">
            <a:avLst>
              <a:gd name="adj1" fmla="val 62332"/>
              <a:gd name="adj2" fmla="val -36531"/>
              <a:gd name="adj3" fmla="val 16667"/>
            </a:avLst>
          </a:prstGeom>
          <a:solidFill>
            <a:srgbClr val="35485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8" name="TextBox 17">
            <a:hlinkClick r:id="rId7" action="ppaction://hlinkpres?slideindex=1&amp;slidetitle="/>
            <a:extLst>
              <a:ext uri="{FF2B5EF4-FFF2-40B4-BE49-F238E27FC236}">
                <a16:creationId xmlns:a16="http://schemas.microsoft.com/office/drawing/2014/main" id="{36BFD37D-DEBB-7825-6EB5-6F259350A91A}"/>
              </a:ext>
            </a:extLst>
          </p:cNvPr>
          <p:cNvSpPr txBox="1"/>
          <p:nvPr/>
        </p:nvSpPr>
        <p:spPr>
          <a:xfrm>
            <a:off x="2567710" y="5128002"/>
            <a:ext cx="40403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200" b="1" dirty="0">
                <a:solidFill>
                  <a:srgbClr val="FFFF00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인공지능 기술의 주요 특징</a:t>
            </a:r>
            <a:endParaRPr lang="en-US" altLang="ko-KR" sz="2200" b="1" dirty="0">
              <a:solidFill>
                <a:srgbClr val="FFFF00"/>
              </a:solidFill>
              <a:latin typeface="Malgun Gothic Semilight" panose="020B0502040204020203" pitchFamily="50" charset="-127"/>
              <a:ea typeface="Malgun Gothic Semilight" panose="020B0502040204020203" pitchFamily="50" charset="-127"/>
              <a:cs typeface="Malgun Gothic Semilight" panose="020B0502040204020203" pitchFamily="50" charset="-127"/>
            </a:endParaRPr>
          </a:p>
          <a:p>
            <a:pPr algn="ctr"/>
            <a:r>
              <a:rPr lang="ko-KR" altLang="en-US" dirty="0">
                <a:solidFill>
                  <a:schemeClr val="bg1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자세히 보기</a:t>
            </a:r>
            <a:endParaRPr lang="ko-KR" altLang="en-US" sz="2000" dirty="0">
              <a:solidFill>
                <a:schemeClr val="bg1"/>
              </a:solidFill>
              <a:latin typeface="Malgun Gothic Semilight" panose="020B0502040204020203" pitchFamily="50" charset="-127"/>
              <a:ea typeface="Malgun Gothic Semilight" panose="020B0502040204020203" pitchFamily="50" charset="-127"/>
              <a:cs typeface="Malgun Gothic Semilight" panose="020B0502040204020203" pitchFamily="50" charset="-127"/>
            </a:endParaRP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34CAC543-FE1D-1249-6B08-5B53790C40D4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61" t="4589" r="17250" b="4761"/>
          <a:stretch/>
        </p:blipFill>
        <p:spPr>
          <a:xfrm>
            <a:off x="6606616" y="4364856"/>
            <a:ext cx="2121747" cy="2465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5400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A4BB46-16BD-D261-BC6C-097264B0F9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E0758D24-91C8-CECF-6681-FD3A9D05F68F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B71AD3B3-E5C1-55E5-E501-C75B32B8C45C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1119D13-DFBD-278F-BAE5-2F33B09277DF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인공지능 기술의 이해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7A2B8E1-5725-FEB2-1956-9ED8744A94DB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05585A83-794F-9F8D-5A7C-1884E61BAD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E415EBD-29CD-75DA-DCCF-449C40A439C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079C5E2-92B0-235C-704A-A28320401E7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178F544-1D20-11B9-FFB0-181B97C86A39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인공지능 기술이란</a:t>
            </a:r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218AA284-353E-D387-BB5A-AC43E8E8B501}"/>
              </a:ext>
            </a:extLst>
          </p:cNvPr>
          <p:cNvSpPr/>
          <p:nvPr/>
        </p:nvSpPr>
        <p:spPr>
          <a:xfrm>
            <a:off x="854279" y="1790472"/>
            <a:ext cx="8133583" cy="3446546"/>
          </a:xfrm>
          <a:prstGeom prst="roundRect">
            <a:avLst>
              <a:gd name="adj" fmla="val 5108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44A2057-74DF-FC68-79B2-23D59562020E}"/>
              </a:ext>
            </a:extLst>
          </p:cNvPr>
          <p:cNvSpPr txBox="1"/>
          <p:nvPr/>
        </p:nvSpPr>
        <p:spPr>
          <a:xfrm>
            <a:off x="920683" y="1894081"/>
            <a:ext cx="7899789" cy="3164160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indent="-457200" defTabSz="45720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5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이와 함께 컴퓨터의 성능 향상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다양한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hlinkClick r:id="rId6" action="ppaction://hlinkpres?slideindex=1&amp;slidetitle="/>
              </a:rPr>
              <a:t>인공지능 모델*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과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hlinkClick r:id="rId7" action="ppaction://hlinkpres?slideindex=1&amp;slidetitle="/>
              </a:rPr>
              <a:t>알고리즘*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의 개발 등을 통해 인공지능의 성능이 점차 향상되고 있음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defTabSz="45720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5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이를 통해 우리는 생활 곳곳에서 혁신적인 편리함을 누리고 있음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6" name="Google Shape;11;p2">
            <a:extLst>
              <a:ext uri="{FF2B5EF4-FFF2-40B4-BE49-F238E27FC236}">
                <a16:creationId xmlns:a16="http://schemas.microsoft.com/office/drawing/2014/main" id="{40160610-0E4B-8048-A4AE-C8AE7973969F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480414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5811AA-F722-6B23-5AD4-5F1B7A096E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13C645BF-0974-476D-2AAF-24851935B8B6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371B83D7-0457-90BC-3CCC-FCB22666A562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3A27233-E735-1302-70E2-68608FFE53BC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인공지능 기술의 이해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43D8E89-F0F2-2F9E-0948-36EAC185F731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C83A3113-DB8B-A9DA-DECB-257747662DE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22609E0F-9729-2E7D-BD6C-DFE3EFC3289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B8FB4E2E-453F-3C93-9854-2D71C831ACC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1556FDF-8A81-CA4B-06FB-D61797A13CAC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기계학습</a:t>
            </a:r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077D4E21-B0BE-DA1D-A880-0F786D2B7A9A}"/>
              </a:ext>
            </a:extLst>
          </p:cNvPr>
          <p:cNvSpPr/>
          <p:nvPr/>
        </p:nvSpPr>
        <p:spPr>
          <a:xfrm>
            <a:off x="854279" y="1790471"/>
            <a:ext cx="8133583" cy="4536437"/>
          </a:xfrm>
          <a:prstGeom prst="roundRect">
            <a:avLst>
              <a:gd name="adj" fmla="val 5108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29BA45D-B5E1-A45A-9449-061351963FC0}"/>
              </a:ext>
            </a:extLst>
          </p:cNvPr>
          <p:cNvSpPr txBox="1"/>
          <p:nvPr/>
        </p:nvSpPr>
        <p:spPr>
          <a:xfrm>
            <a:off x="920683" y="1894081"/>
            <a:ext cx="7899789" cy="434064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indent="-457200" defTabSz="45720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5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기계가 스스로 데이터를 학습하고 학습된 내용을 바탕으로 새로운 데이터를 분류하거나 예측하는 기술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defTabSz="45720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5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제품 이미지를 분석해 제품을 자동으로 분류하거나 과거 구매 이력이나 관심 상품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찜 목록 등을 분석해서 상품을 추천하는 서비스에 사용함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6" name="Google Shape;11;p2">
            <a:extLst>
              <a:ext uri="{FF2B5EF4-FFF2-40B4-BE49-F238E27FC236}">
                <a16:creationId xmlns:a16="http://schemas.microsoft.com/office/drawing/2014/main" id="{57CC354D-962A-13D3-6F86-4B22C489016E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4152564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729045-3036-06B5-D7FB-C9C5B5BDFF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D4A92CB4-B1F0-9C7F-5075-808EBDC50A93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380B52C2-5799-FFAD-A85B-AB98B98FF37C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E17D3C4-15F4-4537-C044-27CC8FAFA0FA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인공지능 기술의 이해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865D994-09B5-CB8A-3485-292B9EF71B84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CE40C902-462A-8537-04B2-887DB396EB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C2C2907B-0856-885B-755C-520A2EA58CE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D284901-3F4E-E279-D8E7-7CFB58133AE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B18CF24-6B91-4D71-335A-C270AA8E8CC5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딥러닝</a:t>
            </a:r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390DF0BF-550D-A688-1116-5B46886405A2}"/>
              </a:ext>
            </a:extLst>
          </p:cNvPr>
          <p:cNvSpPr/>
          <p:nvPr/>
        </p:nvSpPr>
        <p:spPr>
          <a:xfrm>
            <a:off x="854279" y="1790471"/>
            <a:ext cx="8133583" cy="3966285"/>
          </a:xfrm>
          <a:prstGeom prst="roundRect">
            <a:avLst>
              <a:gd name="adj" fmla="val 5108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4ABAC47-6E38-E964-3775-39A0DDE94E4A}"/>
              </a:ext>
            </a:extLst>
          </p:cNvPr>
          <p:cNvSpPr txBox="1"/>
          <p:nvPr/>
        </p:nvSpPr>
        <p:spPr>
          <a:xfrm>
            <a:off x="920683" y="1894081"/>
            <a:ext cx="7899789" cy="3752404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indent="-457200" defTabSz="45720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5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딥러닝은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기계학습의 한 분야로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인공 신경망을 기반으로 더욱 정교한 학습을 수행하는 기술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defTabSz="45720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5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딥러닝은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기계학습과는 달리 사람이 데이터에 개입하지 않고 컴퓨터가 스스로 데이터를 기반으로 학습하고 문제를 수행함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6" name="Google Shape;11;p2">
            <a:extLst>
              <a:ext uri="{FF2B5EF4-FFF2-40B4-BE49-F238E27FC236}">
                <a16:creationId xmlns:a16="http://schemas.microsoft.com/office/drawing/2014/main" id="{F3BAF47C-1281-C9AF-BE2F-D54DFC485FE5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7820619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 147">
            <a:extLst>
              <a:ext uri="{FF2B5EF4-FFF2-40B4-BE49-F238E27FC236}">
                <a16:creationId xmlns:a16="http://schemas.microsoft.com/office/drawing/2014/main" id="{446962C5-0F07-DB5A-9F78-46EFCCB9CA12}"/>
              </a:ext>
            </a:extLst>
          </p:cNvPr>
          <p:cNvSpPr>
            <a:spLocks/>
          </p:cNvSpPr>
          <p:nvPr/>
        </p:nvSpPr>
        <p:spPr bwMode="auto">
          <a:xfrm>
            <a:off x="146923" y="2778361"/>
            <a:ext cx="684000" cy="684000"/>
          </a:xfrm>
          <a:custGeom>
            <a:avLst/>
            <a:gdLst>
              <a:gd name="T0" fmla="*/ 110 w 218"/>
              <a:gd name="T1" fmla="*/ 0 h 218"/>
              <a:gd name="T2" fmla="*/ 110 w 218"/>
              <a:gd name="T3" fmla="*/ 0 h 218"/>
              <a:gd name="T4" fmla="*/ 132 w 218"/>
              <a:gd name="T5" fmla="*/ 2 h 218"/>
              <a:gd name="T6" fmla="*/ 152 w 218"/>
              <a:gd name="T7" fmla="*/ 8 h 218"/>
              <a:gd name="T8" fmla="*/ 170 w 218"/>
              <a:gd name="T9" fmla="*/ 18 h 218"/>
              <a:gd name="T10" fmla="*/ 186 w 218"/>
              <a:gd name="T11" fmla="*/ 32 h 218"/>
              <a:gd name="T12" fmla="*/ 200 w 218"/>
              <a:gd name="T13" fmla="*/ 48 h 218"/>
              <a:gd name="T14" fmla="*/ 210 w 218"/>
              <a:gd name="T15" fmla="*/ 66 h 218"/>
              <a:gd name="T16" fmla="*/ 216 w 218"/>
              <a:gd name="T17" fmla="*/ 86 h 218"/>
              <a:gd name="T18" fmla="*/ 218 w 218"/>
              <a:gd name="T19" fmla="*/ 108 h 218"/>
              <a:gd name="T20" fmla="*/ 218 w 218"/>
              <a:gd name="T21" fmla="*/ 108 h 218"/>
              <a:gd name="T22" fmla="*/ 216 w 218"/>
              <a:gd name="T23" fmla="*/ 130 h 218"/>
              <a:gd name="T24" fmla="*/ 210 w 218"/>
              <a:gd name="T25" fmla="*/ 152 h 218"/>
              <a:gd name="T26" fmla="*/ 200 w 218"/>
              <a:gd name="T27" fmla="*/ 170 h 218"/>
              <a:gd name="T28" fmla="*/ 186 w 218"/>
              <a:gd name="T29" fmla="*/ 186 h 218"/>
              <a:gd name="T30" fmla="*/ 170 w 218"/>
              <a:gd name="T31" fmla="*/ 200 h 218"/>
              <a:gd name="T32" fmla="*/ 152 w 218"/>
              <a:gd name="T33" fmla="*/ 210 h 218"/>
              <a:gd name="T34" fmla="*/ 132 w 218"/>
              <a:gd name="T35" fmla="*/ 216 h 218"/>
              <a:gd name="T36" fmla="*/ 110 w 218"/>
              <a:gd name="T37" fmla="*/ 218 h 218"/>
              <a:gd name="T38" fmla="*/ 110 w 218"/>
              <a:gd name="T39" fmla="*/ 218 h 218"/>
              <a:gd name="T40" fmla="*/ 88 w 218"/>
              <a:gd name="T41" fmla="*/ 216 h 218"/>
              <a:gd name="T42" fmla="*/ 68 w 218"/>
              <a:gd name="T43" fmla="*/ 210 h 218"/>
              <a:gd name="T44" fmla="*/ 48 w 218"/>
              <a:gd name="T45" fmla="*/ 200 h 218"/>
              <a:gd name="T46" fmla="*/ 32 w 218"/>
              <a:gd name="T47" fmla="*/ 186 h 218"/>
              <a:gd name="T48" fmla="*/ 20 w 218"/>
              <a:gd name="T49" fmla="*/ 170 h 218"/>
              <a:gd name="T50" fmla="*/ 10 w 218"/>
              <a:gd name="T51" fmla="*/ 152 h 218"/>
              <a:gd name="T52" fmla="*/ 2 w 218"/>
              <a:gd name="T53" fmla="*/ 130 h 218"/>
              <a:gd name="T54" fmla="*/ 0 w 218"/>
              <a:gd name="T55" fmla="*/ 108 h 218"/>
              <a:gd name="T56" fmla="*/ 0 w 218"/>
              <a:gd name="T57" fmla="*/ 108 h 218"/>
              <a:gd name="T58" fmla="*/ 2 w 218"/>
              <a:gd name="T59" fmla="*/ 86 h 218"/>
              <a:gd name="T60" fmla="*/ 10 w 218"/>
              <a:gd name="T61" fmla="*/ 66 h 218"/>
              <a:gd name="T62" fmla="*/ 20 w 218"/>
              <a:gd name="T63" fmla="*/ 48 h 218"/>
              <a:gd name="T64" fmla="*/ 32 w 218"/>
              <a:gd name="T65" fmla="*/ 32 h 218"/>
              <a:gd name="T66" fmla="*/ 48 w 218"/>
              <a:gd name="T67" fmla="*/ 18 h 218"/>
              <a:gd name="T68" fmla="*/ 68 w 218"/>
              <a:gd name="T69" fmla="*/ 8 h 218"/>
              <a:gd name="T70" fmla="*/ 88 w 218"/>
              <a:gd name="T71" fmla="*/ 2 h 218"/>
              <a:gd name="T72" fmla="*/ 110 w 218"/>
              <a:gd name="T73" fmla="*/ 0 h 218"/>
              <a:gd name="T74" fmla="*/ 110 w 218"/>
              <a:gd name="T75" fmla="*/ 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8" h="218">
                <a:moveTo>
                  <a:pt x="110" y="0"/>
                </a:moveTo>
                <a:lnTo>
                  <a:pt x="110" y="0"/>
                </a:lnTo>
                <a:lnTo>
                  <a:pt x="132" y="2"/>
                </a:lnTo>
                <a:lnTo>
                  <a:pt x="152" y="8"/>
                </a:lnTo>
                <a:lnTo>
                  <a:pt x="170" y="18"/>
                </a:lnTo>
                <a:lnTo>
                  <a:pt x="186" y="32"/>
                </a:lnTo>
                <a:lnTo>
                  <a:pt x="200" y="48"/>
                </a:lnTo>
                <a:lnTo>
                  <a:pt x="210" y="66"/>
                </a:lnTo>
                <a:lnTo>
                  <a:pt x="216" y="86"/>
                </a:lnTo>
                <a:lnTo>
                  <a:pt x="218" y="108"/>
                </a:lnTo>
                <a:lnTo>
                  <a:pt x="218" y="108"/>
                </a:lnTo>
                <a:lnTo>
                  <a:pt x="216" y="130"/>
                </a:lnTo>
                <a:lnTo>
                  <a:pt x="210" y="152"/>
                </a:lnTo>
                <a:lnTo>
                  <a:pt x="200" y="170"/>
                </a:lnTo>
                <a:lnTo>
                  <a:pt x="186" y="186"/>
                </a:lnTo>
                <a:lnTo>
                  <a:pt x="170" y="200"/>
                </a:lnTo>
                <a:lnTo>
                  <a:pt x="152" y="210"/>
                </a:lnTo>
                <a:lnTo>
                  <a:pt x="132" y="216"/>
                </a:lnTo>
                <a:lnTo>
                  <a:pt x="110" y="218"/>
                </a:lnTo>
                <a:lnTo>
                  <a:pt x="110" y="218"/>
                </a:lnTo>
                <a:lnTo>
                  <a:pt x="88" y="216"/>
                </a:lnTo>
                <a:lnTo>
                  <a:pt x="68" y="210"/>
                </a:lnTo>
                <a:lnTo>
                  <a:pt x="48" y="200"/>
                </a:lnTo>
                <a:lnTo>
                  <a:pt x="32" y="186"/>
                </a:lnTo>
                <a:lnTo>
                  <a:pt x="20" y="170"/>
                </a:lnTo>
                <a:lnTo>
                  <a:pt x="10" y="152"/>
                </a:lnTo>
                <a:lnTo>
                  <a:pt x="2" y="130"/>
                </a:lnTo>
                <a:lnTo>
                  <a:pt x="0" y="108"/>
                </a:lnTo>
                <a:lnTo>
                  <a:pt x="0" y="108"/>
                </a:lnTo>
                <a:lnTo>
                  <a:pt x="2" y="86"/>
                </a:lnTo>
                <a:lnTo>
                  <a:pt x="10" y="66"/>
                </a:lnTo>
                <a:lnTo>
                  <a:pt x="20" y="48"/>
                </a:lnTo>
                <a:lnTo>
                  <a:pt x="32" y="32"/>
                </a:lnTo>
                <a:lnTo>
                  <a:pt x="48" y="18"/>
                </a:lnTo>
                <a:lnTo>
                  <a:pt x="68" y="8"/>
                </a:lnTo>
                <a:lnTo>
                  <a:pt x="88" y="2"/>
                </a:lnTo>
                <a:lnTo>
                  <a:pt x="110" y="0"/>
                </a:lnTo>
                <a:lnTo>
                  <a:pt x="110" y="0"/>
                </a:lnTo>
                <a:close/>
              </a:path>
            </a:pathLst>
          </a:custGeom>
          <a:solidFill>
            <a:srgbClr val="FEF2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6" name="Freeform 148">
            <a:extLst>
              <a:ext uri="{FF2B5EF4-FFF2-40B4-BE49-F238E27FC236}">
                <a16:creationId xmlns:a16="http://schemas.microsoft.com/office/drawing/2014/main" id="{2C06715E-37ED-E1DB-5C83-FDB2D8CAE6EF}"/>
              </a:ext>
            </a:extLst>
          </p:cNvPr>
          <p:cNvSpPr>
            <a:spLocks/>
          </p:cNvSpPr>
          <p:nvPr/>
        </p:nvSpPr>
        <p:spPr bwMode="auto">
          <a:xfrm>
            <a:off x="696570" y="0"/>
            <a:ext cx="3031364" cy="2839576"/>
          </a:xfrm>
          <a:custGeom>
            <a:avLst/>
            <a:gdLst>
              <a:gd name="T0" fmla="*/ 314 w 1674"/>
              <a:gd name="T1" fmla="*/ 1362 h 1416"/>
              <a:gd name="T2" fmla="*/ 314 w 1674"/>
              <a:gd name="T3" fmla="*/ 1362 h 1416"/>
              <a:gd name="T4" fmla="*/ 300 w 1674"/>
              <a:gd name="T5" fmla="*/ 1374 h 1416"/>
              <a:gd name="T6" fmla="*/ 284 w 1674"/>
              <a:gd name="T7" fmla="*/ 1384 h 1416"/>
              <a:gd name="T8" fmla="*/ 270 w 1674"/>
              <a:gd name="T9" fmla="*/ 1394 h 1416"/>
              <a:gd name="T10" fmla="*/ 252 w 1674"/>
              <a:gd name="T11" fmla="*/ 1402 h 1416"/>
              <a:gd name="T12" fmla="*/ 236 w 1674"/>
              <a:gd name="T13" fmla="*/ 1408 h 1416"/>
              <a:gd name="T14" fmla="*/ 218 w 1674"/>
              <a:gd name="T15" fmla="*/ 1412 h 1416"/>
              <a:gd name="T16" fmla="*/ 202 w 1674"/>
              <a:gd name="T17" fmla="*/ 1414 h 1416"/>
              <a:gd name="T18" fmla="*/ 184 w 1674"/>
              <a:gd name="T19" fmla="*/ 1416 h 1416"/>
              <a:gd name="T20" fmla="*/ 166 w 1674"/>
              <a:gd name="T21" fmla="*/ 1414 h 1416"/>
              <a:gd name="T22" fmla="*/ 148 w 1674"/>
              <a:gd name="T23" fmla="*/ 1412 h 1416"/>
              <a:gd name="T24" fmla="*/ 132 w 1674"/>
              <a:gd name="T25" fmla="*/ 1408 h 1416"/>
              <a:gd name="T26" fmla="*/ 114 w 1674"/>
              <a:gd name="T27" fmla="*/ 1402 h 1416"/>
              <a:gd name="T28" fmla="*/ 98 w 1674"/>
              <a:gd name="T29" fmla="*/ 1394 h 1416"/>
              <a:gd name="T30" fmla="*/ 82 w 1674"/>
              <a:gd name="T31" fmla="*/ 1384 h 1416"/>
              <a:gd name="T32" fmla="*/ 68 w 1674"/>
              <a:gd name="T33" fmla="*/ 1374 h 1416"/>
              <a:gd name="T34" fmla="*/ 54 w 1674"/>
              <a:gd name="T35" fmla="*/ 1362 h 1416"/>
              <a:gd name="T36" fmla="*/ 54 w 1674"/>
              <a:gd name="T37" fmla="*/ 1362 h 1416"/>
              <a:gd name="T38" fmla="*/ 40 w 1674"/>
              <a:gd name="T39" fmla="*/ 1348 h 1416"/>
              <a:gd name="T40" fmla="*/ 30 w 1674"/>
              <a:gd name="T41" fmla="*/ 1332 h 1416"/>
              <a:gd name="T42" fmla="*/ 20 w 1674"/>
              <a:gd name="T43" fmla="*/ 1316 h 1416"/>
              <a:gd name="T44" fmla="*/ 12 w 1674"/>
              <a:gd name="T45" fmla="*/ 1300 h 1416"/>
              <a:gd name="T46" fmla="*/ 6 w 1674"/>
              <a:gd name="T47" fmla="*/ 1284 h 1416"/>
              <a:gd name="T48" fmla="*/ 2 w 1674"/>
              <a:gd name="T49" fmla="*/ 1266 h 1416"/>
              <a:gd name="T50" fmla="*/ 0 w 1674"/>
              <a:gd name="T51" fmla="*/ 1248 h 1416"/>
              <a:gd name="T52" fmla="*/ 0 w 1674"/>
              <a:gd name="T53" fmla="*/ 1232 h 1416"/>
              <a:gd name="T54" fmla="*/ 0 w 1674"/>
              <a:gd name="T55" fmla="*/ 1214 h 1416"/>
              <a:gd name="T56" fmla="*/ 2 w 1674"/>
              <a:gd name="T57" fmla="*/ 1196 h 1416"/>
              <a:gd name="T58" fmla="*/ 6 w 1674"/>
              <a:gd name="T59" fmla="*/ 1178 h 1416"/>
              <a:gd name="T60" fmla="*/ 12 w 1674"/>
              <a:gd name="T61" fmla="*/ 1162 h 1416"/>
              <a:gd name="T62" fmla="*/ 20 w 1674"/>
              <a:gd name="T63" fmla="*/ 1146 h 1416"/>
              <a:gd name="T64" fmla="*/ 30 w 1674"/>
              <a:gd name="T65" fmla="*/ 1130 h 1416"/>
              <a:gd name="T66" fmla="*/ 40 w 1674"/>
              <a:gd name="T67" fmla="*/ 1116 h 1416"/>
              <a:gd name="T68" fmla="*/ 54 w 1674"/>
              <a:gd name="T69" fmla="*/ 1102 h 1416"/>
              <a:gd name="T70" fmla="*/ 1154 w 1674"/>
              <a:gd name="T71" fmla="*/ 0 h 1416"/>
              <a:gd name="T72" fmla="*/ 1674 w 1674"/>
              <a:gd name="T73" fmla="*/ 0 h 1416"/>
              <a:gd name="T74" fmla="*/ 314 w 1674"/>
              <a:gd name="T75" fmla="*/ 1362 h 1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74" h="1416">
                <a:moveTo>
                  <a:pt x="314" y="1362"/>
                </a:moveTo>
                <a:lnTo>
                  <a:pt x="314" y="1362"/>
                </a:lnTo>
                <a:lnTo>
                  <a:pt x="300" y="1374"/>
                </a:lnTo>
                <a:lnTo>
                  <a:pt x="284" y="1384"/>
                </a:lnTo>
                <a:lnTo>
                  <a:pt x="270" y="1394"/>
                </a:lnTo>
                <a:lnTo>
                  <a:pt x="252" y="1402"/>
                </a:lnTo>
                <a:lnTo>
                  <a:pt x="236" y="1408"/>
                </a:lnTo>
                <a:lnTo>
                  <a:pt x="218" y="1412"/>
                </a:lnTo>
                <a:lnTo>
                  <a:pt x="202" y="1414"/>
                </a:lnTo>
                <a:lnTo>
                  <a:pt x="184" y="1416"/>
                </a:lnTo>
                <a:lnTo>
                  <a:pt x="166" y="1414"/>
                </a:lnTo>
                <a:lnTo>
                  <a:pt x="148" y="1412"/>
                </a:lnTo>
                <a:lnTo>
                  <a:pt x="132" y="1408"/>
                </a:lnTo>
                <a:lnTo>
                  <a:pt x="114" y="1402"/>
                </a:lnTo>
                <a:lnTo>
                  <a:pt x="98" y="1394"/>
                </a:lnTo>
                <a:lnTo>
                  <a:pt x="82" y="1384"/>
                </a:lnTo>
                <a:lnTo>
                  <a:pt x="68" y="1374"/>
                </a:lnTo>
                <a:lnTo>
                  <a:pt x="54" y="1362"/>
                </a:lnTo>
                <a:lnTo>
                  <a:pt x="54" y="1362"/>
                </a:lnTo>
                <a:lnTo>
                  <a:pt x="40" y="1348"/>
                </a:lnTo>
                <a:lnTo>
                  <a:pt x="30" y="1332"/>
                </a:lnTo>
                <a:lnTo>
                  <a:pt x="20" y="1316"/>
                </a:lnTo>
                <a:lnTo>
                  <a:pt x="12" y="1300"/>
                </a:lnTo>
                <a:lnTo>
                  <a:pt x="6" y="1284"/>
                </a:lnTo>
                <a:lnTo>
                  <a:pt x="2" y="1266"/>
                </a:lnTo>
                <a:lnTo>
                  <a:pt x="0" y="1248"/>
                </a:lnTo>
                <a:lnTo>
                  <a:pt x="0" y="1232"/>
                </a:lnTo>
                <a:lnTo>
                  <a:pt x="0" y="1214"/>
                </a:lnTo>
                <a:lnTo>
                  <a:pt x="2" y="1196"/>
                </a:lnTo>
                <a:lnTo>
                  <a:pt x="6" y="1178"/>
                </a:lnTo>
                <a:lnTo>
                  <a:pt x="12" y="1162"/>
                </a:lnTo>
                <a:lnTo>
                  <a:pt x="20" y="1146"/>
                </a:lnTo>
                <a:lnTo>
                  <a:pt x="30" y="1130"/>
                </a:lnTo>
                <a:lnTo>
                  <a:pt x="40" y="1116"/>
                </a:lnTo>
                <a:lnTo>
                  <a:pt x="54" y="1102"/>
                </a:lnTo>
                <a:lnTo>
                  <a:pt x="1154" y="0"/>
                </a:lnTo>
                <a:lnTo>
                  <a:pt x="1674" y="0"/>
                </a:lnTo>
                <a:lnTo>
                  <a:pt x="314" y="1362"/>
                </a:lnTo>
                <a:close/>
              </a:path>
            </a:pathLst>
          </a:custGeom>
          <a:solidFill>
            <a:srgbClr val="B462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7704" y="4043965"/>
            <a:ext cx="8496944" cy="1400274"/>
          </a:xfrm>
        </p:spPr>
        <p:txBody>
          <a:bodyPr/>
          <a:lstStyle/>
          <a:p>
            <a:pPr>
              <a:lnSpc>
                <a:spcPts val="10000"/>
              </a:lnSpc>
            </a:pPr>
            <a:r>
              <a:rPr lang="en-US" altLang="ko-KR" sz="1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 Semilight" panose="020B0502040204020203" pitchFamily="50" charset="-127"/>
                <a:ea typeface="맑은 고딕 Semilight" panose="020B0502040204020203" pitchFamily="50" charset="-127"/>
                <a:cs typeface="맑은 고딕 Semilight" panose="020B0502040204020203" pitchFamily="50" charset="-127"/>
              </a:rPr>
              <a:t>Ⅰ</a:t>
            </a:r>
            <a:br>
              <a:rPr lang="en-US" altLang="ko-KR" sz="7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7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로봇의 </a:t>
            </a:r>
            <a:br>
              <a:rPr lang="en-US" altLang="ko-KR" sz="7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7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이해</a:t>
            </a:r>
          </a:p>
        </p:txBody>
      </p:sp>
      <p:sp>
        <p:nvSpPr>
          <p:cNvPr id="28" name="Freeform 148">
            <a:extLst>
              <a:ext uri="{FF2B5EF4-FFF2-40B4-BE49-F238E27FC236}">
                <a16:creationId xmlns:a16="http://schemas.microsoft.com/office/drawing/2014/main" id="{B8F31206-1D3B-B374-E99F-BE5F0EDD3C01}"/>
              </a:ext>
            </a:extLst>
          </p:cNvPr>
          <p:cNvSpPr>
            <a:spLocks/>
          </p:cNvSpPr>
          <p:nvPr/>
        </p:nvSpPr>
        <p:spPr bwMode="auto">
          <a:xfrm>
            <a:off x="1056610" y="0"/>
            <a:ext cx="1326018" cy="970328"/>
          </a:xfrm>
          <a:custGeom>
            <a:avLst/>
            <a:gdLst>
              <a:gd name="T0" fmla="*/ 314 w 1674"/>
              <a:gd name="T1" fmla="*/ 1362 h 1416"/>
              <a:gd name="T2" fmla="*/ 314 w 1674"/>
              <a:gd name="T3" fmla="*/ 1362 h 1416"/>
              <a:gd name="T4" fmla="*/ 300 w 1674"/>
              <a:gd name="T5" fmla="*/ 1374 h 1416"/>
              <a:gd name="T6" fmla="*/ 284 w 1674"/>
              <a:gd name="T7" fmla="*/ 1384 h 1416"/>
              <a:gd name="T8" fmla="*/ 270 w 1674"/>
              <a:gd name="T9" fmla="*/ 1394 h 1416"/>
              <a:gd name="T10" fmla="*/ 252 w 1674"/>
              <a:gd name="T11" fmla="*/ 1402 h 1416"/>
              <a:gd name="T12" fmla="*/ 236 w 1674"/>
              <a:gd name="T13" fmla="*/ 1408 h 1416"/>
              <a:gd name="T14" fmla="*/ 218 w 1674"/>
              <a:gd name="T15" fmla="*/ 1412 h 1416"/>
              <a:gd name="T16" fmla="*/ 202 w 1674"/>
              <a:gd name="T17" fmla="*/ 1414 h 1416"/>
              <a:gd name="T18" fmla="*/ 184 w 1674"/>
              <a:gd name="T19" fmla="*/ 1416 h 1416"/>
              <a:gd name="T20" fmla="*/ 166 w 1674"/>
              <a:gd name="T21" fmla="*/ 1414 h 1416"/>
              <a:gd name="T22" fmla="*/ 148 w 1674"/>
              <a:gd name="T23" fmla="*/ 1412 h 1416"/>
              <a:gd name="T24" fmla="*/ 132 w 1674"/>
              <a:gd name="T25" fmla="*/ 1408 h 1416"/>
              <a:gd name="T26" fmla="*/ 114 w 1674"/>
              <a:gd name="T27" fmla="*/ 1402 h 1416"/>
              <a:gd name="T28" fmla="*/ 98 w 1674"/>
              <a:gd name="T29" fmla="*/ 1394 h 1416"/>
              <a:gd name="T30" fmla="*/ 82 w 1674"/>
              <a:gd name="T31" fmla="*/ 1384 h 1416"/>
              <a:gd name="T32" fmla="*/ 68 w 1674"/>
              <a:gd name="T33" fmla="*/ 1374 h 1416"/>
              <a:gd name="T34" fmla="*/ 54 w 1674"/>
              <a:gd name="T35" fmla="*/ 1362 h 1416"/>
              <a:gd name="T36" fmla="*/ 54 w 1674"/>
              <a:gd name="T37" fmla="*/ 1362 h 1416"/>
              <a:gd name="T38" fmla="*/ 40 w 1674"/>
              <a:gd name="T39" fmla="*/ 1348 h 1416"/>
              <a:gd name="T40" fmla="*/ 30 w 1674"/>
              <a:gd name="T41" fmla="*/ 1332 h 1416"/>
              <a:gd name="T42" fmla="*/ 20 w 1674"/>
              <a:gd name="T43" fmla="*/ 1316 h 1416"/>
              <a:gd name="T44" fmla="*/ 12 w 1674"/>
              <a:gd name="T45" fmla="*/ 1300 h 1416"/>
              <a:gd name="T46" fmla="*/ 6 w 1674"/>
              <a:gd name="T47" fmla="*/ 1284 h 1416"/>
              <a:gd name="T48" fmla="*/ 2 w 1674"/>
              <a:gd name="T49" fmla="*/ 1266 h 1416"/>
              <a:gd name="T50" fmla="*/ 0 w 1674"/>
              <a:gd name="T51" fmla="*/ 1248 h 1416"/>
              <a:gd name="T52" fmla="*/ 0 w 1674"/>
              <a:gd name="T53" fmla="*/ 1232 h 1416"/>
              <a:gd name="T54" fmla="*/ 0 w 1674"/>
              <a:gd name="T55" fmla="*/ 1214 h 1416"/>
              <a:gd name="T56" fmla="*/ 2 w 1674"/>
              <a:gd name="T57" fmla="*/ 1196 h 1416"/>
              <a:gd name="T58" fmla="*/ 6 w 1674"/>
              <a:gd name="T59" fmla="*/ 1178 h 1416"/>
              <a:gd name="T60" fmla="*/ 12 w 1674"/>
              <a:gd name="T61" fmla="*/ 1162 h 1416"/>
              <a:gd name="T62" fmla="*/ 20 w 1674"/>
              <a:gd name="T63" fmla="*/ 1146 h 1416"/>
              <a:gd name="T64" fmla="*/ 30 w 1674"/>
              <a:gd name="T65" fmla="*/ 1130 h 1416"/>
              <a:gd name="T66" fmla="*/ 40 w 1674"/>
              <a:gd name="T67" fmla="*/ 1116 h 1416"/>
              <a:gd name="T68" fmla="*/ 54 w 1674"/>
              <a:gd name="T69" fmla="*/ 1102 h 1416"/>
              <a:gd name="T70" fmla="*/ 1154 w 1674"/>
              <a:gd name="T71" fmla="*/ 0 h 1416"/>
              <a:gd name="T72" fmla="*/ 1674 w 1674"/>
              <a:gd name="T73" fmla="*/ 0 h 1416"/>
              <a:gd name="T74" fmla="*/ 314 w 1674"/>
              <a:gd name="T75" fmla="*/ 1362 h 1416"/>
              <a:gd name="connsiteX0" fmla="*/ 1876 w 10000"/>
              <a:gd name="connsiteY0" fmla="*/ 9619 h 10000"/>
              <a:gd name="connsiteX1" fmla="*/ 1876 w 10000"/>
              <a:gd name="connsiteY1" fmla="*/ 9619 h 10000"/>
              <a:gd name="connsiteX2" fmla="*/ 1792 w 10000"/>
              <a:gd name="connsiteY2" fmla="*/ 9703 h 10000"/>
              <a:gd name="connsiteX3" fmla="*/ 1697 w 10000"/>
              <a:gd name="connsiteY3" fmla="*/ 9774 h 10000"/>
              <a:gd name="connsiteX4" fmla="*/ 1613 w 10000"/>
              <a:gd name="connsiteY4" fmla="*/ 9845 h 10000"/>
              <a:gd name="connsiteX5" fmla="*/ 1505 w 10000"/>
              <a:gd name="connsiteY5" fmla="*/ 9901 h 10000"/>
              <a:gd name="connsiteX6" fmla="*/ 1410 w 10000"/>
              <a:gd name="connsiteY6" fmla="*/ 9944 h 10000"/>
              <a:gd name="connsiteX7" fmla="*/ 1302 w 10000"/>
              <a:gd name="connsiteY7" fmla="*/ 9972 h 10000"/>
              <a:gd name="connsiteX8" fmla="*/ 1207 w 10000"/>
              <a:gd name="connsiteY8" fmla="*/ 9986 h 10000"/>
              <a:gd name="connsiteX9" fmla="*/ 1099 w 10000"/>
              <a:gd name="connsiteY9" fmla="*/ 10000 h 10000"/>
              <a:gd name="connsiteX10" fmla="*/ 992 w 10000"/>
              <a:gd name="connsiteY10" fmla="*/ 9986 h 10000"/>
              <a:gd name="connsiteX11" fmla="*/ 884 w 10000"/>
              <a:gd name="connsiteY11" fmla="*/ 9972 h 10000"/>
              <a:gd name="connsiteX12" fmla="*/ 789 w 10000"/>
              <a:gd name="connsiteY12" fmla="*/ 9944 h 10000"/>
              <a:gd name="connsiteX13" fmla="*/ 681 w 10000"/>
              <a:gd name="connsiteY13" fmla="*/ 9901 h 10000"/>
              <a:gd name="connsiteX14" fmla="*/ 585 w 10000"/>
              <a:gd name="connsiteY14" fmla="*/ 9845 h 10000"/>
              <a:gd name="connsiteX15" fmla="*/ 490 w 10000"/>
              <a:gd name="connsiteY15" fmla="*/ 9774 h 10000"/>
              <a:gd name="connsiteX16" fmla="*/ 406 w 10000"/>
              <a:gd name="connsiteY16" fmla="*/ 9703 h 10000"/>
              <a:gd name="connsiteX17" fmla="*/ 323 w 10000"/>
              <a:gd name="connsiteY17" fmla="*/ 9619 h 10000"/>
              <a:gd name="connsiteX18" fmla="*/ 323 w 10000"/>
              <a:gd name="connsiteY18" fmla="*/ 9619 h 10000"/>
              <a:gd name="connsiteX19" fmla="*/ 239 w 10000"/>
              <a:gd name="connsiteY19" fmla="*/ 9520 h 10000"/>
              <a:gd name="connsiteX20" fmla="*/ 179 w 10000"/>
              <a:gd name="connsiteY20" fmla="*/ 9407 h 10000"/>
              <a:gd name="connsiteX21" fmla="*/ 119 w 10000"/>
              <a:gd name="connsiteY21" fmla="*/ 9294 h 10000"/>
              <a:gd name="connsiteX22" fmla="*/ 72 w 10000"/>
              <a:gd name="connsiteY22" fmla="*/ 9181 h 10000"/>
              <a:gd name="connsiteX23" fmla="*/ 36 w 10000"/>
              <a:gd name="connsiteY23" fmla="*/ 9068 h 10000"/>
              <a:gd name="connsiteX24" fmla="*/ 12 w 10000"/>
              <a:gd name="connsiteY24" fmla="*/ 8941 h 10000"/>
              <a:gd name="connsiteX25" fmla="*/ 0 w 10000"/>
              <a:gd name="connsiteY25" fmla="*/ 8814 h 10000"/>
              <a:gd name="connsiteX26" fmla="*/ 0 w 10000"/>
              <a:gd name="connsiteY26" fmla="*/ 8701 h 10000"/>
              <a:gd name="connsiteX27" fmla="*/ 0 w 10000"/>
              <a:gd name="connsiteY27" fmla="*/ 8573 h 10000"/>
              <a:gd name="connsiteX28" fmla="*/ 12 w 10000"/>
              <a:gd name="connsiteY28" fmla="*/ 8446 h 10000"/>
              <a:gd name="connsiteX29" fmla="*/ 36 w 10000"/>
              <a:gd name="connsiteY29" fmla="*/ 8319 h 10000"/>
              <a:gd name="connsiteX30" fmla="*/ 72 w 10000"/>
              <a:gd name="connsiteY30" fmla="*/ 8206 h 10000"/>
              <a:gd name="connsiteX31" fmla="*/ 119 w 10000"/>
              <a:gd name="connsiteY31" fmla="*/ 8093 h 10000"/>
              <a:gd name="connsiteX32" fmla="*/ 179 w 10000"/>
              <a:gd name="connsiteY32" fmla="*/ 7980 h 10000"/>
              <a:gd name="connsiteX33" fmla="*/ 239 w 10000"/>
              <a:gd name="connsiteY33" fmla="*/ 7881 h 10000"/>
              <a:gd name="connsiteX34" fmla="*/ 323 w 10000"/>
              <a:gd name="connsiteY34" fmla="*/ 7782 h 10000"/>
              <a:gd name="connsiteX35" fmla="*/ 2098 w 10000"/>
              <a:gd name="connsiteY35" fmla="*/ 5635 h 10000"/>
              <a:gd name="connsiteX36" fmla="*/ 10000 w 10000"/>
              <a:gd name="connsiteY36" fmla="*/ 0 h 10000"/>
              <a:gd name="connsiteX37" fmla="*/ 1876 w 10000"/>
              <a:gd name="connsiteY37" fmla="*/ 9619 h 10000"/>
              <a:gd name="connsiteX0" fmla="*/ 1876 w 5244"/>
              <a:gd name="connsiteY0" fmla="*/ 3984 h 4365"/>
              <a:gd name="connsiteX1" fmla="*/ 1876 w 5244"/>
              <a:gd name="connsiteY1" fmla="*/ 3984 h 4365"/>
              <a:gd name="connsiteX2" fmla="*/ 1792 w 5244"/>
              <a:gd name="connsiteY2" fmla="*/ 4068 h 4365"/>
              <a:gd name="connsiteX3" fmla="*/ 1697 w 5244"/>
              <a:gd name="connsiteY3" fmla="*/ 4139 h 4365"/>
              <a:gd name="connsiteX4" fmla="*/ 1613 w 5244"/>
              <a:gd name="connsiteY4" fmla="*/ 4210 h 4365"/>
              <a:gd name="connsiteX5" fmla="*/ 1505 w 5244"/>
              <a:gd name="connsiteY5" fmla="*/ 4266 h 4365"/>
              <a:gd name="connsiteX6" fmla="*/ 1410 w 5244"/>
              <a:gd name="connsiteY6" fmla="*/ 4309 h 4365"/>
              <a:gd name="connsiteX7" fmla="*/ 1302 w 5244"/>
              <a:gd name="connsiteY7" fmla="*/ 4337 h 4365"/>
              <a:gd name="connsiteX8" fmla="*/ 1207 w 5244"/>
              <a:gd name="connsiteY8" fmla="*/ 4351 h 4365"/>
              <a:gd name="connsiteX9" fmla="*/ 1099 w 5244"/>
              <a:gd name="connsiteY9" fmla="*/ 4365 h 4365"/>
              <a:gd name="connsiteX10" fmla="*/ 992 w 5244"/>
              <a:gd name="connsiteY10" fmla="*/ 4351 h 4365"/>
              <a:gd name="connsiteX11" fmla="*/ 884 w 5244"/>
              <a:gd name="connsiteY11" fmla="*/ 4337 h 4365"/>
              <a:gd name="connsiteX12" fmla="*/ 789 w 5244"/>
              <a:gd name="connsiteY12" fmla="*/ 4309 h 4365"/>
              <a:gd name="connsiteX13" fmla="*/ 681 w 5244"/>
              <a:gd name="connsiteY13" fmla="*/ 4266 h 4365"/>
              <a:gd name="connsiteX14" fmla="*/ 585 w 5244"/>
              <a:gd name="connsiteY14" fmla="*/ 4210 h 4365"/>
              <a:gd name="connsiteX15" fmla="*/ 490 w 5244"/>
              <a:gd name="connsiteY15" fmla="*/ 4139 h 4365"/>
              <a:gd name="connsiteX16" fmla="*/ 406 w 5244"/>
              <a:gd name="connsiteY16" fmla="*/ 4068 h 4365"/>
              <a:gd name="connsiteX17" fmla="*/ 323 w 5244"/>
              <a:gd name="connsiteY17" fmla="*/ 3984 h 4365"/>
              <a:gd name="connsiteX18" fmla="*/ 323 w 5244"/>
              <a:gd name="connsiteY18" fmla="*/ 3984 h 4365"/>
              <a:gd name="connsiteX19" fmla="*/ 239 w 5244"/>
              <a:gd name="connsiteY19" fmla="*/ 3885 h 4365"/>
              <a:gd name="connsiteX20" fmla="*/ 179 w 5244"/>
              <a:gd name="connsiteY20" fmla="*/ 3772 h 4365"/>
              <a:gd name="connsiteX21" fmla="*/ 119 w 5244"/>
              <a:gd name="connsiteY21" fmla="*/ 3659 h 4365"/>
              <a:gd name="connsiteX22" fmla="*/ 72 w 5244"/>
              <a:gd name="connsiteY22" fmla="*/ 3546 h 4365"/>
              <a:gd name="connsiteX23" fmla="*/ 36 w 5244"/>
              <a:gd name="connsiteY23" fmla="*/ 3433 h 4365"/>
              <a:gd name="connsiteX24" fmla="*/ 12 w 5244"/>
              <a:gd name="connsiteY24" fmla="*/ 3306 h 4365"/>
              <a:gd name="connsiteX25" fmla="*/ 0 w 5244"/>
              <a:gd name="connsiteY25" fmla="*/ 3179 h 4365"/>
              <a:gd name="connsiteX26" fmla="*/ 0 w 5244"/>
              <a:gd name="connsiteY26" fmla="*/ 3066 h 4365"/>
              <a:gd name="connsiteX27" fmla="*/ 0 w 5244"/>
              <a:gd name="connsiteY27" fmla="*/ 2938 h 4365"/>
              <a:gd name="connsiteX28" fmla="*/ 12 w 5244"/>
              <a:gd name="connsiteY28" fmla="*/ 2811 h 4365"/>
              <a:gd name="connsiteX29" fmla="*/ 36 w 5244"/>
              <a:gd name="connsiteY29" fmla="*/ 2684 h 4365"/>
              <a:gd name="connsiteX30" fmla="*/ 72 w 5244"/>
              <a:gd name="connsiteY30" fmla="*/ 2571 h 4365"/>
              <a:gd name="connsiteX31" fmla="*/ 119 w 5244"/>
              <a:gd name="connsiteY31" fmla="*/ 2458 h 4365"/>
              <a:gd name="connsiteX32" fmla="*/ 179 w 5244"/>
              <a:gd name="connsiteY32" fmla="*/ 2345 h 4365"/>
              <a:gd name="connsiteX33" fmla="*/ 239 w 5244"/>
              <a:gd name="connsiteY33" fmla="*/ 2246 h 4365"/>
              <a:gd name="connsiteX34" fmla="*/ 323 w 5244"/>
              <a:gd name="connsiteY34" fmla="*/ 2147 h 4365"/>
              <a:gd name="connsiteX35" fmla="*/ 2098 w 5244"/>
              <a:gd name="connsiteY35" fmla="*/ 0 h 4365"/>
              <a:gd name="connsiteX36" fmla="*/ 5244 w 5244"/>
              <a:gd name="connsiteY36" fmla="*/ 93 h 4365"/>
              <a:gd name="connsiteX37" fmla="*/ 1876 w 5244"/>
              <a:gd name="connsiteY37" fmla="*/ 3984 h 4365"/>
              <a:gd name="connsiteX0" fmla="*/ 3577 w 10000"/>
              <a:gd name="connsiteY0" fmla="*/ 8915 h 9788"/>
              <a:gd name="connsiteX1" fmla="*/ 3577 w 10000"/>
              <a:gd name="connsiteY1" fmla="*/ 8915 h 9788"/>
              <a:gd name="connsiteX2" fmla="*/ 3417 w 10000"/>
              <a:gd name="connsiteY2" fmla="*/ 9108 h 9788"/>
              <a:gd name="connsiteX3" fmla="*/ 3236 w 10000"/>
              <a:gd name="connsiteY3" fmla="*/ 9270 h 9788"/>
              <a:gd name="connsiteX4" fmla="*/ 3076 w 10000"/>
              <a:gd name="connsiteY4" fmla="*/ 9433 h 9788"/>
              <a:gd name="connsiteX5" fmla="*/ 2870 w 10000"/>
              <a:gd name="connsiteY5" fmla="*/ 9561 h 9788"/>
              <a:gd name="connsiteX6" fmla="*/ 2689 w 10000"/>
              <a:gd name="connsiteY6" fmla="*/ 9660 h 9788"/>
              <a:gd name="connsiteX7" fmla="*/ 2483 w 10000"/>
              <a:gd name="connsiteY7" fmla="*/ 9724 h 9788"/>
              <a:gd name="connsiteX8" fmla="*/ 2302 w 10000"/>
              <a:gd name="connsiteY8" fmla="*/ 9756 h 9788"/>
              <a:gd name="connsiteX9" fmla="*/ 2096 w 10000"/>
              <a:gd name="connsiteY9" fmla="*/ 9788 h 9788"/>
              <a:gd name="connsiteX10" fmla="*/ 1892 w 10000"/>
              <a:gd name="connsiteY10" fmla="*/ 9756 h 9788"/>
              <a:gd name="connsiteX11" fmla="*/ 1686 w 10000"/>
              <a:gd name="connsiteY11" fmla="*/ 9724 h 9788"/>
              <a:gd name="connsiteX12" fmla="*/ 1505 w 10000"/>
              <a:gd name="connsiteY12" fmla="*/ 9660 h 9788"/>
              <a:gd name="connsiteX13" fmla="*/ 1299 w 10000"/>
              <a:gd name="connsiteY13" fmla="*/ 9561 h 9788"/>
              <a:gd name="connsiteX14" fmla="*/ 1116 w 10000"/>
              <a:gd name="connsiteY14" fmla="*/ 9433 h 9788"/>
              <a:gd name="connsiteX15" fmla="*/ 934 w 10000"/>
              <a:gd name="connsiteY15" fmla="*/ 9270 h 9788"/>
              <a:gd name="connsiteX16" fmla="*/ 774 w 10000"/>
              <a:gd name="connsiteY16" fmla="*/ 9108 h 9788"/>
              <a:gd name="connsiteX17" fmla="*/ 616 w 10000"/>
              <a:gd name="connsiteY17" fmla="*/ 8915 h 9788"/>
              <a:gd name="connsiteX18" fmla="*/ 616 w 10000"/>
              <a:gd name="connsiteY18" fmla="*/ 8915 h 9788"/>
              <a:gd name="connsiteX19" fmla="*/ 456 w 10000"/>
              <a:gd name="connsiteY19" fmla="*/ 8688 h 9788"/>
              <a:gd name="connsiteX20" fmla="*/ 341 w 10000"/>
              <a:gd name="connsiteY20" fmla="*/ 8429 h 9788"/>
              <a:gd name="connsiteX21" fmla="*/ 227 w 10000"/>
              <a:gd name="connsiteY21" fmla="*/ 8171 h 9788"/>
              <a:gd name="connsiteX22" fmla="*/ 137 w 10000"/>
              <a:gd name="connsiteY22" fmla="*/ 7912 h 9788"/>
              <a:gd name="connsiteX23" fmla="*/ 69 w 10000"/>
              <a:gd name="connsiteY23" fmla="*/ 7653 h 9788"/>
              <a:gd name="connsiteX24" fmla="*/ 23 w 10000"/>
              <a:gd name="connsiteY24" fmla="*/ 7362 h 9788"/>
              <a:gd name="connsiteX25" fmla="*/ 0 w 10000"/>
              <a:gd name="connsiteY25" fmla="*/ 7071 h 9788"/>
              <a:gd name="connsiteX26" fmla="*/ 0 w 10000"/>
              <a:gd name="connsiteY26" fmla="*/ 6812 h 9788"/>
              <a:gd name="connsiteX27" fmla="*/ 0 w 10000"/>
              <a:gd name="connsiteY27" fmla="*/ 6519 h 9788"/>
              <a:gd name="connsiteX28" fmla="*/ 23 w 10000"/>
              <a:gd name="connsiteY28" fmla="*/ 6228 h 9788"/>
              <a:gd name="connsiteX29" fmla="*/ 69 w 10000"/>
              <a:gd name="connsiteY29" fmla="*/ 5937 h 9788"/>
              <a:gd name="connsiteX30" fmla="*/ 137 w 10000"/>
              <a:gd name="connsiteY30" fmla="*/ 5678 h 9788"/>
              <a:gd name="connsiteX31" fmla="*/ 227 w 10000"/>
              <a:gd name="connsiteY31" fmla="*/ 5419 h 9788"/>
              <a:gd name="connsiteX32" fmla="*/ 341 w 10000"/>
              <a:gd name="connsiteY32" fmla="*/ 5160 h 9788"/>
              <a:gd name="connsiteX33" fmla="*/ 456 w 10000"/>
              <a:gd name="connsiteY33" fmla="*/ 4933 h 9788"/>
              <a:gd name="connsiteX34" fmla="*/ 616 w 10000"/>
              <a:gd name="connsiteY34" fmla="*/ 4707 h 9788"/>
              <a:gd name="connsiteX35" fmla="*/ 3925 w 10000"/>
              <a:gd name="connsiteY35" fmla="*/ 0 h 9788"/>
              <a:gd name="connsiteX36" fmla="*/ 10000 w 10000"/>
              <a:gd name="connsiteY36" fmla="*/ 1 h 9788"/>
              <a:gd name="connsiteX37" fmla="*/ 3577 w 10000"/>
              <a:gd name="connsiteY37" fmla="*/ 8915 h 9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000" h="9788">
                <a:moveTo>
                  <a:pt x="3577" y="8915"/>
                </a:moveTo>
                <a:lnTo>
                  <a:pt x="3577" y="8915"/>
                </a:lnTo>
                <a:lnTo>
                  <a:pt x="3417" y="9108"/>
                </a:lnTo>
                <a:lnTo>
                  <a:pt x="3236" y="9270"/>
                </a:lnTo>
                <a:cubicBezTo>
                  <a:pt x="3183" y="9325"/>
                  <a:pt x="3129" y="9378"/>
                  <a:pt x="3076" y="9433"/>
                </a:cubicBezTo>
                <a:lnTo>
                  <a:pt x="2870" y="9561"/>
                </a:lnTo>
                <a:cubicBezTo>
                  <a:pt x="2809" y="9593"/>
                  <a:pt x="2750" y="9628"/>
                  <a:pt x="2689" y="9660"/>
                </a:cubicBezTo>
                <a:lnTo>
                  <a:pt x="2483" y="9724"/>
                </a:lnTo>
                <a:lnTo>
                  <a:pt x="2302" y="9756"/>
                </a:lnTo>
                <a:lnTo>
                  <a:pt x="2096" y="9788"/>
                </a:lnTo>
                <a:lnTo>
                  <a:pt x="1892" y="9756"/>
                </a:lnTo>
                <a:lnTo>
                  <a:pt x="1686" y="9724"/>
                </a:lnTo>
                <a:cubicBezTo>
                  <a:pt x="1625" y="9703"/>
                  <a:pt x="1566" y="9680"/>
                  <a:pt x="1505" y="9660"/>
                </a:cubicBezTo>
                <a:lnTo>
                  <a:pt x="1299" y="9561"/>
                </a:lnTo>
                <a:lnTo>
                  <a:pt x="1116" y="9433"/>
                </a:lnTo>
                <a:cubicBezTo>
                  <a:pt x="1055" y="9379"/>
                  <a:pt x="995" y="9324"/>
                  <a:pt x="934" y="9270"/>
                </a:cubicBezTo>
                <a:cubicBezTo>
                  <a:pt x="881" y="9215"/>
                  <a:pt x="828" y="9163"/>
                  <a:pt x="774" y="9108"/>
                </a:cubicBezTo>
                <a:lnTo>
                  <a:pt x="616" y="8915"/>
                </a:lnTo>
                <a:lnTo>
                  <a:pt x="616" y="8915"/>
                </a:lnTo>
                <a:cubicBezTo>
                  <a:pt x="563" y="8839"/>
                  <a:pt x="509" y="8764"/>
                  <a:pt x="456" y="8688"/>
                </a:cubicBezTo>
                <a:cubicBezTo>
                  <a:pt x="418" y="8601"/>
                  <a:pt x="379" y="8517"/>
                  <a:pt x="341" y="8429"/>
                </a:cubicBezTo>
                <a:cubicBezTo>
                  <a:pt x="303" y="8342"/>
                  <a:pt x="265" y="8258"/>
                  <a:pt x="227" y="8171"/>
                </a:cubicBezTo>
                <a:cubicBezTo>
                  <a:pt x="196" y="8084"/>
                  <a:pt x="168" y="7999"/>
                  <a:pt x="137" y="7912"/>
                </a:cubicBezTo>
                <a:cubicBezTo>
                  <a:pt x="114" y="7825"/>
                  <a:pt x="92" y="7740"/>
                  <a:pt x="69" y="7653"/>
                </a:cubicBezTo>
                <a:cubicBezTo>
                  <a:pt x="53" y="7557"/>
                  <a:pt x="38" y="7458"/>
                  <a:pt x="23" y="7362"/>
                </a:cubicBezTo>
                <a:cubicBezTo>
                  <a:pt x="15" y="7266"/>
                  <a:pt x="8" y="7167"/>
                  <a:pt x="0" y="7071"/>
                </a:cubicBezTo>
                <a:lnTo>
                  <a:pt x="0" y="6812"/>
                </a:lnTo>
                <a:lnTo>
                  <a:pt x="0" y="6519"/>
                </a:lnTo>
                <a:cubicBezTo>
                  <a:pt x="8" y="6423"/>
                  <a:pt x="15" y="6324"/>
                  <a:pt x="23" y="6228"/>
                </a:cubicBezTo>
                <a:cubicBezTo>
                  <a:pt x="38" y="6132"/>
                  <a:pt x="53" y="6033"/>
                  <a:pt x="69" y="5937"/>
                </a:cubicBezTo>
                <a:cubicBezTo>
                  <a:pt x="92" y="5850"/>
                  <a:pt x="114" y="5765"/>
                  <a:pt x="137" y="5678"/>
                </a:cubicBezTo>
                <a:cubicBezTo>
                  <a:pt x="168" y="5591"/>
                  <a:pt x="196" y="5506"/>
                  <a:pt x="227" y="5419"/>
                </a:cubicBezTo>
                <a:cubicBezTo>
                  <a:pt x="265" y="5332"/>
                  <a:pt x="303" y="5247"/>
                  <a:pt x="341" y="5160"/>
                </a:cubicBezTo>
                <a:cubicBezTo>
                  <a:pt x="379" y="5084"/>
                  <a:pt x="418" y="5009"/>
                  <a:pt x="456" y="4933"/>
                </a:cubicBezTo>
                <a:lnTo>
                  <a:pt x="616" y="4707"/>
                </a:lnTo>
                <a:lnTo>
                  <a:pt x="3925" y="0"/>
                </a:lnTo>
                <a:lnTo>
                  <a:pt x="10000" y="1"/>
                </a:lnTo>
                <a:lnTo>
                  <a:pt x="3577" y="8915"/>
                </a:lnTo>
                <a:close/>
              </a:path>
            </a:pathLst>
          </a:custGeom>
          <a:solidFill>
            <a:srgbClr val="75DDE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1C2DF06-2760-09BA-C96F-D83FF90AA0C7}"/>
              </a:ext>
            </a:extLst>
          </p:cNvPr>
          <p:cNvSpPr txBox="1"/>
          <p:nvPr/>
        </p:nvSpPr>
        <p:spPr>
          <a:xfrm>
            <a:off x="3665341" y="6465313"/>
            <a:ext cx="18133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b="1" dirty="0">
                <a:solidFill>
                  <a:srgbClr val="40404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㈜ </a:t>
            </a:r>
            <a:r>
              <a:rPr lang="ko-KR" altLang="en-US" sz="2000" b="1" dirty="0" err="1">
                <a:solidFill>
                  <a:srgbClr val="40404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삼양미디어</a:t>
            </a:r>
            <a:endParaRPr lang="ko-KR" altLang="en-US" sz="2000" b="1" dirty="0">
              <a:solidFill>
                <a:srgbClr val="40404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397062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7DA232-4116-DA29-1227-FB239E2070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066FE39E-0168-F290-949C-324D9A7C7CE6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FAE7C358-4FCA-B85A-2439-ACB53171A8B9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92B308A-877A-2750-13F9-6167543EE338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인공지능 기술의 이해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FDF0968-A76D-D385-2786-2121868F2F17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CB0F80DE-CAB4-0F25-27E6-E7AC6A1AC4F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4F3795AF-7836-B34F-08FC-CE8E63B7DB2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5FE0002-7D17-667B-98E4-6BABE46484B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9FB8BD3-9EF9-2272-841A-1DFC5AE0C35E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딥러닝</a:t>
            </a:r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E31FA8AC-7B54-C611-056C-A754B8A9CF79}"/>
              </a:ext>
            </a:extLst>
          </p:cNvPr>
          <p:cNvSpPr/>
          <p:nvPr/>
        </p:nvSpPr>
        <p:spPr>
          <a:xfrm>
            <a:off x="854279" y="1790471"/>
            <a:ext cx="8133583" cy="3966285"/>
          </a:xfrm>
          <a:prstGeom prst="roundRect">
            <a:avLst>
              <a:gd name="adj" fmla="val 5108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E1896CD-1F4F-2479-0A59-64D18A4CB64C}"/>
              </a:ext>
            </a:extLst>
          </p:cNvPr>
          <p:cNvSpPr txBox="1"/>
          <p:nvPr/>
        </p:nvSpPr>
        <p:spPr>
          <a:xfrm>
            <a:off x="920683" y="1894081"/>
            <a:ext cx="7899789" cy="3752404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indent="-457200" defTabSz="45720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5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인간의 뇌를 모방한 만큼 여러 번의 학습을 수행하면서 스스로 적절한 답을 </a:t>
            </a:r>
            <a:r>
              <a:rPr lang="ko-KR" altLang="en-US" sz="2800" b="1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찾아감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defTabSz="45720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5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새로운 미술 작품이나 소설 등을 생성하거나 로봇이나 자율 주행 자동차에서 실시간으로 정보를 인식하고 분석해서 상황을 인지하는 것은 딥러닝 기술로 가능한 것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6" name="Google Shape;11;p2">
            <a:extLst>
              <a:ext uri="{FF2B5EF4-FFF2-40B4-BE49-F238E27FC236}">
                <a16:creationId xmlns:a16="http://schemas.microsoft.com/office/drawing/2014/main" id="{28E8C9CF-0F78-D5D4-74F6-5FAD5076AD18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0295367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BBD848-C151-650F-2453-9199E8E2CC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BE49BAB7-9B88-97B9-D56B-A98B7AD2C3FA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8A3B2080-59A1-AE30-9247-2445E34C4773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AE3FEF9-7803-7045-6AE8-BC4C11C49C40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인공지능 기술의 이해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0A8443D-8007-FF9F-C3BE-342FBB5A91C4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99E0E659-3540-0E30-73B2-CDD6E0D7CC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AED0929-9EA5-49B9-6017-088B7EB44D6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963DEAF-DEA4-04A0-568B-9690467CC25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4C35EC44-D8F9-896F-4C06-ECB51E411162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892" y="1079828"/>
            <a:ext cx="8563894" cy="486945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08B5F61-0642-7929-E1E9-3A11EBDDDC87}"/>
              </a:ext>
            </a:extLst>
          </p:cNvPr>
          <p:cNvSpPr txBox="1"/>
          <p:nvPr/>
        </p:nvSpPr>
        <p:spPr>
          <a:xfrm>
            <a:off x="573391" y="5877620"/>
            <a:ext cx="81750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b="0" i="0" u="none" strike="noStrike" baseline="0" dirty="0">
                <a:solidFill>
                  <a:srgbClr val="4C4C4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▲ 인공지능 학습과 딥러닝</a:t>
            </a:r>
            <a:endParaRPr lang="ko-KR" altLang="en-US" b="0" i="0" u="none" strike="noStrike" baseline="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70C818E-B9B1-F83A-E407-37232BC6B174}"/>
              </a:ext>
            </a:extLst>
          </p:cNvPr>
          <p:cNvSpPr txBox="1"/>
          <p:nvPr/>
        </p:nvSpPr>
        <p:spPr>
          <a:xfrm>
            <a:off x="642161" y="2051611"/>
            <a:ext cx="2376264" cy="830997"/>
          </a:xfrm>
          <a:prstGeom prst="rect">
            <a:avLst/>
          </a:prstGeom>
          <a:solidFill>
            <a:srgbClr val="D0EBF2"/>
          </a:solidFill>
        </p:spPr>
        <p:txBody>
          <a:bodyPr wrap="square">
            <a:spAutoFit/>
          </a:bodyPr>
          <a:lstStyle/>
          <a:p>
            <a:pPr latinLnBrk="1"/>
            <a:r>
              <a:rPr lang="ko-KR" altLang="en-US" sz="1600" b="1" i="0" u="none" strike="noStrik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나눔스퀘어c둷."/>
              </a:rPr>
              <a:t>인간이 가진 지적 능력을 컴퓨터를 통해 구현하는 기술              </a:t>
            </a:r>
            <a:endParaRPr lang="ko-KR" altLang="en-US" sz="4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7EED675-BDF3-D172-D7B7-822A28012C14}"/>
              </a:ext>
            </a:extLst>
          </p:cNvPr>
          <p:cNvSpPr txBox="1"/>
          <p:nvPr/>
        </p:nvSpPr>
        <p:spPr>
          <a:xfrm>
            <a:off x="3505308" y="2388869"/>
            <a:ext cx="2218820" cy="1323439"/>
          </a:xfrm>
          <a:prstGeom prst="rect">
            <a:avLst/>
          </a:prstGeom>
          <a:solidFill>
            <a:srgbClr val="AEDCE6"/>
          </a:solidFill>
        </p:spPr>
        <p:txBody>
          <a:bodyPr wrap="square">
            <a:spAutoFit/>
          </a:bodyPr>
          <a:lstStyle/>
          <a:p>
            <a:pPr latinLnBrk="1"/>
            <a:r>
              <a:rPr lang="ko-KR" altLang="en-US" sz="1600" b="1" i="0" u="none" strike="noStrik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나눔스퀘어c둷."/>
              </a:rPr>
              <a:t>사람이 정한 모델과 특징 추출 방법을 이용하여 데이터를 기반으로 학습해서 추론할 수 있게 하는 기술</a:t>
            </a:r>
            <a:endParaRPr lang="ko-KR" altLang="en-US" sz="4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6323513-BBE7-76E4-0AAD-3936083365E9}"/>
              </a:ext>
            </a:extLst>
          </p:cNvPr>
          <p:cNvSpPr txBox="1"/>
          <p:nvPr/>
        </p:nvSpPr>
        <p:spPr>
          <a:xfrm>
            <a:off x="5995571" y="3336636"/>
            <a:ext cx="2520280" cy="1077218"/>
          </a:xfrm>
          <a:prstGeom prst="rect">
            <a:avLst/>
          </a:prstGeom>
          <a:solidFill>
            <a:srgbClr val="83CDDB"/>
          </a:solidFill>
        </p:spPr>
        <p:txBody>
          <a:bodyPr wrap="square">
            <a:spAutoFit/>
          </a:bodyPr>
          <a:lstStyle/>
          <a:p>
            <a:pPr latinLnBrk="1"/>
            <a:r>
              <a:rPr lang="ko-KR" altLang="en-US" sz="1600" b="1" i="0" u="none" strike="noStrik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나눔스퀘어c둷."/>
              </a:rPr>
              <a:t>인간의 뉴런과 비슷한 인공 신경망을 기반으로 스스로 학습하여 판단하는 기계학습 방법 중 하나</a:t>
            </a:r>
            <a:endParaRPr lang="ko-KR" altLang="en-US" sz="4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73081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5A1CC2-38DA-44CD-3A27-43B99ED6F3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A5219CEF-2950-E1D3-4F1B-CDD0BB1168E2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52DE08E5-6D30-B978-035D-0977030A99A7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8C474B3-2CE8-6353-1383-74E61C3E8D32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인공지능 로봇의 특징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65F436D-6B84-DFE2-50D5-E413DB2D7526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C77D9956-52C2-C7E2-7BF7-1F99CDC90C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4A2A0FA6-6653-46BD-766E-C0C457330DE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E76D8D9-CC61-3555-9D15-8B80C917506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B65A303-BE49-2F49-1970-3A3A97DAD595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인공지능 로봇</a:t>
            </a:r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8A25E42-1DF3-84EC-3586-7E11DC396B99}"/>
              </a:ext>
            </a:extLst>
          </p:cNvPr>
          <p:cNvSpPr/>
          <p:nvPr/>
        </p:nvSpPr>
        <p:spPr>
          <a:xfrm>
            <a:off x="854279" y="1790471"/>
            <a:ext cx="8133583" cy="2689165"/>
          </a:xfrm>
          <a:prstGeom prst="roundRect">
            <a:avLst>
              <a:gd name="adj" fmla="val 5108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C3F88F8-8328-46C7-0C98-2CA80E61AE11}"/>
              </a:ext>
            </a:extLst>
          </p:cNvPr>
          <p:cNvSpPr txBox="1"/>
          <p:nvPr/>
        </p:nvSpPr>
        <p:spPr>
          <a:xfrm>
            <a:off x="920683" y="1894081"/>
            <a:ext cx="7899789" cy="2379836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인공지능 로봇은 지능형 로봇이라고도 하며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인간의 통제나 지원을 받지 않고 스스로 주변 환경에 대한 정보를 수집하고 인지하여 그에 대응하는 행동을 할 수 있는 로봇을 말함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6" name="Google Shape;11;p2">
            <a:extLst>
              <a:ext uri="{FF2B5EF4-FFF2-40B4-BE49-F238E27FC236}">
                <a16:creationId xmlns:a16="http://schemas.microsoft.com/office/drawing/2014/main" id="{61B8EF6E-4453-1A1F-2E84-00F49AB309E0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523190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AB1B1F-F1BF-2986-3C33-2CAC30493D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31A15ABD-8899-565D-8118-31E4AD789709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38F9EFF6-5B8A-7F9B-078D-A126A8304949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8CACFDE-9831-183D-7279-8895B059E5A5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인공지능 로봇의 특징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892120F-39E8-E727-BCCF-5F94DF948230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70CBBA30-7639-37F1-5ABF-167A051061A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2DFBC82D-EBB3-F29E-58C7-8AF9BC446E1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A2A97F3-9319-F578-6786-F015F2C1702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647466C-A2BA-0AC4-7CB6-11B59AE79B0A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인공지능 로봇</a:t>
            </a:r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370B9126-A0EA-53D9-8263-4CE27ECD2B7E}"/>
              </a:ext>
            </a:extLst>
          </p:cNvPr>
          <p:cNvSpPr/>
          <p:nvPr/>
        </p:nvSpPr>
        <p:spPr>
          <a:xfrm>
            <a:off x="854279" y="1790471"/>
            <a:ext cx="8133583" cy="4517965"/>
          </a:xfrm>
          <a:prstGeom prst="roundRect">
            <a:avLst>
              <a:gd name="adj" fmla="val 5108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6437F71-529D-124B-3CBA-1091538CACC6}"/>
              </a:ext>
            </a:extLst>
          </p:cNvPr>
          <p:cNvSpPr txBox="1"/>
          <p:nvPr/>
        </p:nvSpPr>
        <p:spPr>
          <a:xfrm>
            <a:off x="920683" y="1894081"/>
            <a:ext cx="7899789" cy="434064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indent="-457200" defTabSz="45720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5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이러한 인공지능 로봇은 유연성 강화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생산성과 효율성 향상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개인 맞춤 서비스 제공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새로운 산업 생태계 창출이라는 긍정적인 특징을 가짐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defTabSz="45720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5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그러나 일자리 위협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사생활 침해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신뢰성과 안정성 저하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책임 소재의 문제 등의 논란의 대상이 되기도 함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6" name="Google Shape;11;p2">
            <a:extLst>
              <a:ext uri="{FF2B5EF4-FFF2-40B4-BE49-F238E27FC236}">
                <a16:creationId xmlns:a16="http://schemas.microsoft.com/office/drawing/2014/main" id="{EBC4C92E-C6F4-4426-9974-BE842233EC79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46395271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C678C1-10F1-B739-DAE7-F068A6301B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D887A7C2-5568-E908-F95C-0E21D7E93294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76C55340-573D-4B2D-8770-5B12CAFED557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14F4146-0D01-FF07-F89D-1712D31EECD2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인공지능 로봇의 특징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4D8436F-DC2F-D17C-EA4B-83CE45D45CEA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FF02D5EB-0D92-E88F-451B-43EECA4341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66D27C06-937C-84C3-A453-2858F5E5AF9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5AC8B9B-37C9-E149-2BA8-865B51847E0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1E387BE-B98C-2659-9505-3C04B53CB9DE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인공지능 로봇</a:t>
            </a:r>
          </a:p>
        </p:txBody>
      </p:sp>
      <p:sp>
        <p:nvSpPr>
          <p:cNvPr id="16" name="Google Shape;11;p2">
            <a:extLst>
              <a:ext uri="{FF2B5EF4-FFF2-40B4-BE49-F238E27FC236}">
                <a16:creationId xmlns:a16="http://schemas.microsoft.com/office/drawing/2014/main" id="{4120FBA2-958E-6238-5698-D0A41767F8DF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1FF4A390-307C-9101-BA08-BF933328E025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016" t="20116" r="44206" b="15957"/>
          <a:stretch/>
        </p:blipFill>
        <p:spPr>
          <a:xfrm>
            <a:off x="4491460" y="2916281"/>
            <a:ext cx="2160240" cy="3084017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A4AB853D-63A4-2BB2-1139-01C17FD0510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2822217">
            <a:off x="1251932" y="2120924"/>
            <a:ext cx="3041150" cy="2496466"/>
          </a:xfrm>
          <a:prstGeom prst="rect">
            <a:avLst/>
          </a:prstGeom>
        </p:spPr>
      </p:pic>
      <p:sp>
        <p:nvSpPr>
          <p:cNvPr id="12" name="TextBox 11">
            <a:hlinkClick r:id="rId8" action="ppaction://hlinkpres?slideindex=1&amp;slidetitle="/>
            <a:extLst>
              <a:ext uri="{FF2B5EF4-FFF2-40B4-BE49-F238E27FC236}">
                <a16:creationId xmlns:a16="http://schemas.microsoft.com/office/drawing/2014/main" id="{28D398A9-1141-FFB1-2B7F-D16F4782BDC4}"/>
              </a:ext>
            </a:extLst>
          </p:cNvPr>
          <p:cNvSpPr txBox="1"/>
          <p:nvPr/>
        </p:nvSpPr>
        <p:spPr>
          <a:xfrm>
            <a:off x="1530054" y="2205856"/>
            <a:ext cx="2079700" cy="2097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200"/>
              </a:lnSpc>
            </a:pPr>
            <a:r>
              <a:rPr lang="ko-KR" altLang="en-US" sz="2200" b="1" dirty="0">
                <a:solidFill>
                  <a:srgbClr val="3AA3C4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인공지능 로봇의 긍정적인 면과 부정적인 면 </a:t>
            </a:r>
            <a:r>
              <a:rPr lang="ko-KR" altLang="en-US" dirty="0">
                <a:solidFill>
                  <a:srgbClr val="2D2B2A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자세히 보기</a:t>
            </a:r>
            <a:endParaRPr lang="ko-KR" altLang="en-US" sz="2000" dirty="0">
              <a:solidFill>
                <a:srgbClr val="2D2B2A"/>
              </a:solidFill>
              <a:latin typeface="Malgun Gothic Semilight" panose="020B0502040204020203" pitchFamily="50" charset="-127"/>
              <a:ea typeface="Malgun Gothic Semilight" panose="020B0502040204020203" pitchFamily="50" charset="-127"/>
              <a:cs typeface="Malgun Gothic Semilight" panose="020B0502040204020203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674072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1001C85F-AC3E-B275-7A7E-C862E8F4856D}"/>
              </a:ext>
            </a:extLst>
          </p:cNvPr>
          <p:cNvSpPr/>
          <p:nvPr/>
        </p:nvSpPr>
        <p:spPr>
          <a:xfrm>
            <a:off x="395536" y="241102"/>
            <a:ext cx="8568952" cy="684000"/>
          </a:xfrm>
          <a:prstGeom prst="roundRect">
            <a:avLst>
              <a:gd name="adj" fmla="val 13315"/>
            </a:avLst>
          </a:prstGeom>
          <a:noFill/>
          <a:ln w="28575">
            <a:solidFill>
              <a:srgbClr val="E9D1F7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3BB17078-779B-2422-ED3C-ADCE49160446}"/>
              </a:ext>
            </a:extLst>
          </p:cNvPr>
          <p:cNvSpPr/>
          <p:nvPr/>
        </p:nvSpPr>
        <p:spPr>
          <a:xfrm>
            <a:off x="361628" y="206021"/>
            <a:ext cx="2266156" cy="756000"/>
          </a:xfrm>
          <a:prstGeom prst="roundRect">
            <a:avLst/>
          </a:prstGeom>
          <a:solidFill>
            <a:srgbClr val="E9D1F7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039707D-ADDE-0B38-A866-01A91C9099A4}"/>
              </a:ext>
            </a:extLst>
          </p:cNvPr>
          <p:cNvSpPr txBox="1"/>
          <p:nvPr/>
        </p:nvSpPr>
        <p:spPr>
          <a:xfrm>
            <a:off x="418034" y="307022"/>
            <a:ext cx="2230152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ko-KR" altLang="en-US" sz="30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잠깐 해보기</a:t>
            </a:r>
          </a:p>
        </p:txBody>
      </p:sp>
      <p:sp>
        <p:nvSpPr>
          <p:cNvPr id="15" name="Rectangle 2">
            <a:extLst>
              <a:ext uri="{FF2B5EF4-FFF2-40B4-BE49-F238E27FC236}">
                <a16:creationId xmlns:a16="http://schemas.microsoft.com/office/drawing/2014/main" id="{A237557D-EC2C-7968-B7E0-B442CCEBE4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"/>
            <a:ext cx="8864403" cy="1065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9" name="Rectangle 6">
            <a:extLst>
              <a:ext uri="{FF2B5EF4-FFF2-40B4-BE49-F238E27FC236}">
                <a16:creationId xmlns:a16="http://schemas.microsoft.com/office/drawing/2014/main" id="{3ED559C3-4A98-E037-2D71-3AEB4E67A7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" name="그림 1">
            <a:hlinkClick r:id="rId3" action="ppaction://hlinksldjump"/>
            <a:extLst>
              <a:ext uri="{FF2B5EF4-FFF2-40B4-BE49-F238E27FC236}">
                <a16:creationId xmlns:a16="http://schemas.microsoft.com/office/drawing/2014/main" id="{B9F51470-82B4-418E-61C5-F90826E8DDF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7761DFF-FD9B-E13B-C721-2F5F0F4F533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F27BAF7-35CC-801B-9410-E831289B30E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6BA0396-8866-0B2E-D5EA-C99F3F8C7704}"/>
              </a:ext>
            </a:extLst>
          </p:cNvPr>
          <p:cNvSpPr txBox="1"/>
          <p:nvPr/>
        </p:nvSpPr>
        <p:spPr>
          <a:xfrm>
            <a:off x="2588735" y="321493"/>
            <a:ext cx="6772739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30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내 주변에서 인공지능 로봇의 </a:t>
            </a:r>
            <a:r>
              <a:rPr lang="ko-KR" altLang="en-US" sz="2800" b="1" spc="-30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영향 살펴보기</a:t>
            </a:r>
            <a:endParaRPr lang="ko-KR" altLang="en-US" sz="2800" b="1" spc="-30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220B0B1-9570-38C1-AAE2-8D77DCE45D26}"/>
              </a:ext>
            </a:extLst>
          </p:cNvPr>
          <p:cNvSpPr txBox="1"/>
          <p:nvPr/>
        </p:nvSpPr>
        <p:spPr>
          <a:xfrm>
            <a:off x="745191" y="1146049"/>
            <a:ext cx="8242672" cy="1611852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en-US" altLang="ko-KR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주일 동안 직</a:t>
            </a:r>
            <a:r>
              <a:rPr lang="en-US" altLang="ko-KR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간접적으로 경험한 인공지능 로봇을 떠올려보고</a:t>
            </a:r>
            <a:r>
              <a:rPr lang="en-US" altLang="ko-KR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 로봇이 나와 가족의 삶에 어떤 영향을 미치고 있는지 생각해 보자</a:t>
            </a:r>
            <a:r>
              <a:rPr lang="en-US" altLang="ko-KR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8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Google Shape;11;p2">
            <a:extLst>
              <a:ext uri="{FF2B5EF4-FFF2-40B4-BE49-F238E27FC236}">
                <a16:creationId xmlns:a16="http://schemas.microsoft.com/office/drawing/2014/main" id="{CA831FCF-E29C-9E80-E582-2AD75DB3308D}"/>
              </a:ext>
            </a:extLst>
          </p:cNvPr>
          <p:cNvSpPr/>
          <p:nvPr/>
        </p:nvSpPr>
        <p:spPr>
          <a:xfrm>
            <a:off x="424978" y="1259429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044CE2F-C1AD-4ED8-D01C-D40718F3A640}"/>
              </a:ext>
            </a:extLst>
          </p:cNvPr>
          <p:cNvSpPr txBox="1"/>
          <p:nvPr/>
        </p:nvSpPr>
        <p:spPr>
          <a:xfrm>
            <a:off x="141000" y="2698942"/>
            <a:ext cx="9002999" cy="3816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>
              <a:spcBef>
                <a:spcPts val="0"/>
              </a:spcBef>
              <a:spcAft>
                <a:spcPts val="0"/>
              </a:spcAft>
            </a:pPr>
            <a:r>
              <a:rPr lang="ko-KR" altLang="en-US" sz="22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나는 지난 일주일 동안 스마트폰의 </a:t>
            </a:r>
            <a:r>
              <a:rPr lang="en-US" altLang="ko-KR" sz="22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AI </a:t>
            </a:r>
            <a:r>
              <a:rPr lang="ko-KR" altLang="en-US" sz="22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비서</a:t>
            </a:r>
            <a:r>
              <a:rPr lang="en-US" altLang="ko-KR" sz="22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2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음악 추천 앱</a:t>
            </a:r>
            <a:r>
              <a:rPr lang="en-US" altLang="ko-KR" sz="22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2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그리고 스마트 가전제품과 같은 다양한 인공지능 서비스를 경험했다</a:t>
            </a:r>
            <a:r>
              <a:rPr lang="en-US" altLang="ko-KR" sz="22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2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특히 매일 아침 </a:t>
            </a:r>
            <a:r>
              <a:rPr lang="en-US" altLang="ko-KR" sz="22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AI </a:t>
            </a:r>
            <a:r>
              <a:rPr lang="ko-KR" altLang="en-US" sz="22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스피커를 통해 일정을 확인하고 날씨 정보를 듣는 것이 일상이 되었다</a:t>
            </a:r>
            <a:r>
              <a:rPr lang="en-US" altLang="ko-KR" sz="22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2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이는 나의 아침 루틴을 더욱 효율적으로 만들어 주었다</a:t>
            </a:r>
            <a:r>
              <a:rPr lang="en-US" altLang="ko-KR" sz="22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2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또한 영화 스트리밍 서비스가 제공하는 맞춤형 콘텐츠 추천 덕분에 가족과 함께 좋은 영화를 고르는 시간이 크게 줄었다</a:t>
            </a:r>
            <a:r>
              <a:rPr lang="en-US" altLang="ko-KR" sz="22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2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번역 앱은 영어 숙제를 할 때 도움이 되었고</a:t>
            </a:r>
            <a:r>
              <a:rPr lang="en-US" altLang="ko-KR" sz="22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2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가족들과 해외여행 계획을 세울 때도 유용했다</a:t>
            </a:r>
            <a:r>
              <a:rPr lang="en-US" altLang="ko-KR" sz="22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2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이처럼 인공지능은 우리 가족의 일상에 깊숙이 스며들어 있다</a:t>
            </a:r>
            <a:r>
              <a:rPr lang="en-US" altLang="ko-KR" sz="22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2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우리는 인공지능의 도움으로 시간을 절약하고</a:t>
            </a:r>
            <a:r>
              <a:rPr lang="en-US" altLang="ko-KR" sz="22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2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더 나은 선택을 하며</a:t>
            </a:r>
            <a:r>
              <a:rPr lang="en-US" altLang="ko-KR" sz="22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2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생활의 편의성을 높이고 있다</a:t>
            </a:r>
            <a:r>
              <a:rPr lang="en-US" altLang="ko-KR" sz="22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2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앞으로도 인공지능은 우리 삶의 중요한 조력자로 자리잡을 것 같다</a:t>
            </a:r>
            <a:r>
              <a:rPr lang="en-US" altLang="ko-KR" sz="22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8FEAFC27-BEB2-A5DD-A865-E827752C5308}"/>
              </a:ext>
            </a:extLst>
          </p:cNvPr>
          <p:cNvGrpSpPr/>
          <p:nvPr/>
        </p:nvGrpSpPr>
        <p:grpSpPr>
          <a:xfrm>
            <a:off x="2771799" y="3717032"/>
            <a:ext cx="3600402" cy="1615758"/>
            <a:chOff x="2701440" y="3006123"/>
            <a:chExt cx="3741119" cy="1938873"/>
          </a:xfrm>
        </p:grpSpPr>
        <p:pic>
          <p:nvPicPr>
            <p:cNvPr id="23" name="그림 22">
              <a:extLst>
                <a:ext uri="{FF2B5EF4-FFF2-40B4-BE49-F238E27FC236}">
                  <a16:creationId xmlns:a16="http://schemas.microsoft.com/office/drawing/2014/main" id="{510B0254-CCB4-F263-428D-68BB6785F4C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701440" y="3006123"/>
              <a:ext cx="3741119" cy="1938873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909E077B-9DB1-AC33-7AA1-888701F78944}"/>
                </a:ext>
              </a:extLst>
            </p:cNvPr>
            <p:cNvSpPr txBox="1"/>
            <p:nvPr/>
          </p:nvSpPr>
          <p:spPr>
            <a:xfrm>
              <a:off x="2913847" y="3403458"/>
              <a:ext cx="2620921" cy="615168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defTabSz="457200" latinLnBrk="1">
                <a:lnSpc>
                  <a:spcPct val="150000"/>
                </a:lnSpc>
              </a:pPr>
              <a:r>
                <a:rPr lang="ko-KR" altLang="en-US" sz="2600" b="1" dirty="0" err="1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예시답</a:t>
              </a:r>
              <a:r>
                <a:rPr lang="ko-KR" altLang="en-US" sz="2600" b="1" dirty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보기</a:t>
              </a:r>
              <a:endParaRPr lang="en-US" altLang="ko-KR" sz="26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432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17" grpId="2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35B9C3-A15F-E68C-376B-758E6783BC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D99AFCB3-1AB5-CDF7-4DEA-314344D94FCB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4661723D-5057-7CDF-C0FB-CB9D28D4F54D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EA5A115-3DA8-8E0E-0382-9D6BFBD25C56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인공지능 로봇과 윤리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3A155F-F71B-1C79-C16F-7064D09AE009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9A2160A7-71D0-A759-B629-3B7916E081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9791B0B8-D8FA-B693-579C-1D1E67BBC66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8DCEEA0-4468-F3C6-F986-796627E9367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A56EF543-C236-605F-669B-5B3E6A283BDC}"/>
              </a:ext>
            </a:extLst>
          </p:cNvPr>
          <p:cNvSpPr/>
          <p:nvPr/>
        </p:nvSpPr>
        <p:spPr>
          <a:xfrm>
            <a:off x="361628" y="1301750"/>
            <a:ext cx="8602860" cy="4719538"/>
          </a:xfrm>
          <a:prstGeom prst="roundRect">
            <a:avLst>
              <a:gd name="adj" fmla="val 5108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FCDE453-1951-82A6-DEF2-6DC54910CA99}"/>
              </a:ext>
            </a:extLst>
          </p:cNvPr>
          <p:cNvSpPr txBox="1"/>
          <p:nvPr/>
        </p:nvSpPr>
        <p:spPr>
          <a:xfrm>
            <a:off x="428030" y="1405359"/>
            <a:ext cx="8354342" cy="434064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indent="-457200" defTabSz="45720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5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데이터 수집 및 저장 과정에서 개인 정보 침해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데이터 편향과 같은 신뢰성과 안정성이 저해되는 윤리적인 문제가 발생되면서 로봇이 인간에게 정신적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신체적으로 해를 입히는 사례들이 증가하고 있음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defTabSz="45720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5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이를 방지하려면 인공지능 로봇의 설계 단계부터 윤리적인 시스템을 도입할 필요가 있음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131678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BA5D73-31CC-F912-27ED-57A1CFB618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6FF3F110-DF27-D43E-F619-7EB0B050EEBC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20AE0301-D846-35DB-9DA8-35778D36DAE8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1C95D62-545B-C2B5-AB63-265ED7F76877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인공지능 로봇과 윤리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25B3257-4A54-CF18-B54C-C437988800E5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EC8F08D4-2770-7BE0-F92F-84DFEDFDE4A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2B2FCF0B-511D-1CD6-E1A5-341DEDF431F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84EAD74-A8C3-C22E-6319-FEFE630396E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202BEF5-F47C-CBEA-92C6-5C3DCF62637D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로봇에게 윤리적인 시스템을 도입할 때는</a:t>
            </a:r>
            <a:r>
              <a:rPr lang="en-US" altLang="ko-KR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  <a:endParaRPr lang="ko-KR" altLang="en-US" sz="28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AF237241-0E60-617B-56BB-CF8038F71BB6}"/>
              </a:ext>
            </a:extLst>
          </p:cNvPr>
          <p:cNvSpPr/>
          <p:nvPr/>
        </p:nvSpPr>
        <p:spPr>
          <a:xfrm>
            <a:off x="854279" y="1790471"/>
            <a:ext cx="8133583" cy="3510737"/>
          </a:xfrm>
          <a:prstGeom prst="roundRect">
            <a:avLst>
              <a:gd name="adj" fmla="val 5108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FF12F10-F691-3BFC-197C-626FDFB4F412}"/>
              </a:ext>
            </a:extLst>
          </p:cNvPr>
          <p:cNvSpPr txBox="1"/>
          <p:nvPr/>
        </p:nvSpPr>
        <p:spPr>
          <a:xfrm>
            <a:off x="920683" y="1894081"/>
            <a:ext cx="7899789" cy="3164160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indent="-457200" defTabSz="45720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5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‘인간의 존엄성에 해가 되면 안 </a:t>
            </a:r>
            <a:r>
              <a:rPr lang="ko-KR" altLang="en-US" sz="2800" b="1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된다’와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같은 큰 원칙을 제시하고 이에 따라 결정을 내리도록 해야 함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defTabSz="45720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5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인공지능 로봇 영향 평가를 통한 지속적인 모니터링도 필요함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7" name="Google Shape;11;p2">
            <a:extLst>
              <a:ext uri="{FF2B5EF4-FFF2-40B4-BE49-F238E27FC236}">
                <a16:creationId xmlns:a16="http://schemas.microsoft.com/office/drawing/2014/main" id="{0E590B3D-4502-4BA6-0AF2-F132036C93FF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94586338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0CDB7B-1EA5-B076-901C-D844D27488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B76AE820-56CA-778D-B9AF-25EDBBB1271B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9A9490CA-10FE-EC2C-63AE-DDCF421DA78D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D9A0AF4-E9DF-9B97-575B-7A2707963988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인공지능 로봇과 윤리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597684E-74DF-06BD-8757-89937B379D43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CBDDD66D-A22D-A757-0EDD-20596A20BC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5207DB8D-1AD5-181B-FD58-F9A468D0324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08901C4-378C-EC50-ABBB-E39AD3052E2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0ED62BC-4DC2-399C-428D-69F9AA340B41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</a:t>
            </a:r>
            <a:r>
              <a:rPr lang="en-US" altLang="ko-KR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윤리를 위한 노력</a:t>
            </a:r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5D3246A9-5F5D-E097-CBBA-1682AF7A507D}"/>
              </a:ext>
            </a:extLst>
          </p:cNvPr>
          <p:cNvSpPr/>
          <p:nvPr/>
        </p:nvSpPr>
        <p:spPr>
          <a:xfrm>
            <a:off x="854279" y="1790471"/>
            <a:ext cx="8133583" cy="4518849"/>
          </a:xfrm>
          <a:prstGeom prst="roundRect">
            <a:avLst>
              <a:gd name="adj" fmla="val 5108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F9492D2-6A4E-1D85-C1AA-F95A99DC5128}"/>
              </a:ext>
            </a:extLst>
          </p:cNvPr>
          <p:cNvSpPr txBox="1"/>
          <p:nvPr/>
        </p:nvSpPr>
        <p:spPr>
          <a:xfrm>
            <a:off x="920683" y="1894081"/>
            <a:ext cx="7899789" cy="4281823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indent="-457200" defTabSz="457200" eaLnBrk="1" fontAlgn="auto" latinLnBrk="1" hangingPunct="1">
              <a:lnSpc>
                <a:spcPts val="43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각 국가는 윤리적 가이드라인 및 관련 법을 제정하고 있음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defTabSz="457200" eaLnBrk="1" fontAlgn="auto" latinLnBrk="1" hangingPunct="1">
              <a:lnSpc>
                <a:spcPts val="43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개발자들은 스스로 윤리적인 알고리즘을 개발하겠다는 의지를 다지는 개발자 선서를 하고 있음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defTabSz="457200" eaLnBrk="1" fontAlgn="auto" latinLnBrk="1" hangingPunct="1">
              <a:lnSpc>
                <a:spcPts val="43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사용자나 관리자는 보다 면밀하게 인공지능 로봇을 확인하고 있음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  <p:sp>
        <p:nvSpPr>
          <p:cNvPr id="17" name="Google Shape;11;p2">
            <a:extLst>
              <a:ext uri="{FF2B5EF4-FFF2-40B4-BE49-F238E27FC236}">
                <a16:creationId xmlns:a16="http://schemas.microsoft.com/office/drawing/2014/main" id="{544D5B41-EE88-1C94-1816-BA0CFF20F1BF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08783065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F0A6AA-8469-429A-E511-F3669C0AFC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5C22AA18-F57D-52CF-4F69-098798BE8EC0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44BFFD6F-126F-04B2-7092-D978B5250BD3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7610320-C7E2-D0DE-06DE-903CDF6BBEA2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인공지능 로봇과 윤리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525948E-6C9C-909D-7A6E-EB9E4F7C071A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49CD20CA-C8AE-72B3-C4FA-205742C560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CAE05E9F-FC45-F8F1-F85B-09E1D1DB917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67004140-8485-5D22-5F72-86C40194A2C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A181655-A357-8012-B5E8-3779D28E92D5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</a:t>
            </a:r>
            <a:r>
              <a:rPr lang="en-US" altLang="ko-KR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윤리를 위한 노력</a:t>
            </a:r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327EFCE3-0F09-6628-874E-D4CF4F138F4D}"/>
              </a:ext>
            </a:extLst>
          </p:cNvPr>
          <p:cNvSpPr/>
          <p:nvPr/>
        </p:nvSpPr>
        <p:spPr>
          <a:xfrm>
            <a:off x="854279" y="1790472"/>
            <a:ext cx="8133583" cy="2606038"/>
          </a:xfrm>
          <a:prstGeom prst="roundRect">
            <a:avLst>
              <a:gd name="adj" fmla="val 5108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78186C9-32F1-80D4-F2BB-FDEE3CDDBCAE}"/>
              </a:ext>
            </a:extLst>
          </p:cNvPr>
          <p:cNvSpPr txBox="1"/>
          <p:nvPr/>
        </p:nvSpPr>
        <p:spPr>
          <a:xfrm>
            <a:off x="920683" y="1894081"/>
            <a:ext cx="7899789" cy="2379836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인공지능 로봇과 관련된 다양한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hlinkClick r:id="rId6" action="ppaction://hlinkpres?slideindex=1&amp;slidetitle="/>
              </a:rPr>
              <a:t>이해 관계자*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들이 있는 만큼 협의와 조정을 통해 윤리적인 인공지능 로봇이 개발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활용될 수 있도록 다 같이 힘을 합쳐 다각도의 노력을 기울여야 함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7" name="Google Shape;11;p2">
            <a:extLst>
              <a:ext uri="{FF2B5EF4-FFF2-40B4-BE49-F238E27FC236}">
                <a16:creationId xmlns:a16="http://schemas.microsoft.com/office/drawing/2014/main" id="{E4B96D61-0BC9-7208-54D0-CB9FFFAB332D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말풍선: 모서리가 둥근 사각형 8">
            <a:extLst>
              <a:ext uri="{FF2B5EF4-FFF2-40B4-BE49-F238E27FC236}">
                <a16:creationId xmlns:a16="http://schemas.microsoft.com/office/drawing/2014/main" id="{9849A310-C3F2-8FDC-811A-FA22CACFFE94}"/>
              </a:ext>
            </a:extLst>
          </p:cNvPr>
          <p:cNvSpPr/>
          <p:nvPr/>
        </p:nvSpPr>
        <p:spPr bwMode="auto">
          <a:xfrm>
            <a:off x="3203848" y="4797152"/>
            <a:ext cx="3337042" cy="1196914"/>
          </a:xfrm>
          <a:prstGeom prst="wedgeRoundRectCallout">
            <a:avLst>
              <a:gd name="adj1" fmla="val 65377"/>
              <a:gd name="adj2" fmla="val -16467"/>
              <a:gd name="adj3" fmla="val 16667"/>
            </a:avLst>
          </a:prstGeom>
          <a:solidFill>
            <a:srgbClr val="35485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0" name="TextBox 9">
            <a:hlinkClick r:id="rId7" action="ppaction://hlinkpres?slideindex=1&amp;slidetitle="/>
            <a:extLst>
              <a:ext uri="{FF2B5EF4-FFF2-40B4-BE49-F238E27FC236}">
                <a16:creationId xmlns:a16="http://schemas.microsoft.com/office/drawing/2014/main" id="{9778C048-157A-4B8A-2792-8132FA638744}"/>
              </a:ext>
            </a:extLst>
          </p:cNvPr>
          <p:cNvSpPr txBox="1"/>
          <p:nvPr/>
        </p:nvSpPr>
        <p:spPr>
          <a:xfrm>
            <a:off x="3225438" y="4853625"/>
            <a:ext cx="33154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200" b="1" dirty="0">
                <a:solidFill>
                  <a:srgbClr val="FFFF00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인공지능 로봇에게 </a:t>
            </a:r>
            <a:endParaRPr lang="en-US" altLang="ko-KR" sz="2200" b="1" dirty="0">
              <a:solidFill>
                <a:srgbClr val="FFFF00"/>
              </a:solidFill>
              <a:latin typeface="Malgun Gothic Semilight" panose="020B0502040204020203" pitchFamily="50" charset="-127"/>
              <a:ea typeface="Malgun Gothic Semilight" panose="020B0502040204020203" pitchFamily="50" charset="-127"/>
              <a:cs typeface="Malgun Gothic Semilight" panose="020B0502040204020203" pitchFamily="50" charset="-127"/>
            </a:endParaRPr>
          </a:p>
          <a:p>
            <a:pPr algn="ctr"/>
            <a:r>
              <a:rPr lang="ko-KR" altLang="en-US" sz="2200" b="1" dirty="0">
                <a:solidFill>
                  <a:srgbClr val="FFFF00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꼭 필요한 윤리 기준</a:t>
            </a:r>
            <a:endParaRPr lang="en-US" altLang="ko-KR" sz="2200" b="1" dirty="0">
              <a:solidFill>
                <a:srgbClr val="FFFF00"/>
              </a:solidFill>
              <a:latin typeface="Malgun Gothic Semilight" panose="020B0502040204020203" pitchFamily="50" charset="-127"/>
              <a:ea typeface="Malgun Gothic Semilight" panose="020B0502040204020203" pitchFamily="50" charset="-127"/>
              <a:cs typeface="Malgun Gothic Semilight" panose="020B0502040204020203" pitchFamily="50" charset="-127"/>
            </a:endParaRPr>
          </a:p>
          <a:p>
            <a:pPr algn="ctr"/>
            <a:r>
              <a:rPr lang="ko-KR" altLang="en-US" dirty="0">
                <a:solidFill>
                  <a:schemeClr val="bg1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자세히 보기</a:t>
            </a:r>
            <a:endParaRPr lang="ko-KR" altLang="en-US" sz="2000" dirty="0">
              <a:solidFill>
                <a:schemeClr val="bg1"/>
              </a:solidFill>
              <a:latin typeface="Malgun Gothic Semilight" panose="020B0502040204020203" pitchFamily="50" charset="-127"/>
              <a:ea typeface="Malgun Gothic Semilight" panose="020B0502040204020203" pitchFamily="50" charset="-127"/>
              <a:cs typeface="Malgun Gothic Semilight" panose="020B0502040204020203" pitchFamily="50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CA8EEEB6-66F0-ABEB-1066-63C654D6E780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61" t="4589" r="17250" b="4761"/>
          <a:stretch/>
        </p:blipFill>
        <p:spPr>
          <a:xfrm>
            <a:off x="6606616" y="4364856"/>
            <a:ext cx="2121747" cy="2465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2295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C696D51F-D6AF-124C-387D-F51DDD166488}"/>
              </a:ext>
            </a:extLst>
          </p:cNvPr>
          <p:cNvSpPr/>
          <p:nvPr/>
        </p:nvSpPr>
        <p:spPr>
          <a:xfrm>
            <a:off x="614606" y="404665"/>
            <a:ext cx="7380000" cy="1152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3399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A995547-D647-7FC3-1A71-335E2981D93E}"/>
              </a:ext>
            </a:extLst>
          </p:cNvPr>
          <p:cNvSpPr txBox="1"/>
          <p:nvPr/>
        </p:nvSpPr>
        <p:spPr>
          <a:xfrm>
            <a:off x="2020022" y="649283"/>
            <a:ext cx="6132786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3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로봇의 개념</a:t>
            </a:r>
          </a:p>
        </p:txBody>
      </p:sp>
      <p:sp>
        <p:nvSpPr>
          <p:cNvPr id="33" name="사각형: 둥근 모서리 32">
            <a:extLst>
              <a:ext uri="{FF2B5EF4-FFF2-40B4-BE49-F238E27FC236}">
                <a16:creationId xmlns:a16="http://schemas.microsoft.com/office/drawing/2014/main" id="{D7423DC4-F49D-5BEF-F73E-D7A0A5FD9A2C}"/>
              </a:ext>
            </a:extLst>
          </p:cNvPr>
          <p:cNvSpPr/>
          <p:nvPr/>
        </p:nvSpPr>
        <p:spPr>
          <a:xfrm>
            <a:off x="1396415" y="1891092"/>
            <a:ext cx="7380000" cy="1152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3399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D75FC92-07AC-7FA5-3DF9-F01BDDEA0E92}"/>
              </a:ext>
            </a:extLst>
          </p:cNvPr>
          <p:cNvSpPr txBox="1"/>
          <p:nvPr/>
        </p:nvSpPr>
        <p:spPr>
          <a:xfrm>
            <a:off x="2540331" y="2132821"/>
            <a:ext cx="6132786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3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로봇의 작동 원리</a:t>
            </a:r>
          </a:p>
        </p:txBody>
      </p:sp>
      <p:sp>
        <p:nvSpPr>
          <p:cNvPr id="39" name="사각형: 둥근 모서리 38">
            <a:extLst>
              <a:ext uri="{FF2B5EF4-FFF2-40B4-BE49-F238E27FC236}">
                <a16:creationId xmlns:a16="http://schemas.microsoft.com/office/drawing/2014/main" id="{76811427-8A24-6D24-035E-4CAFFB2685DC}"/>
              </a:ext>
            </a:extLst>
          </p:cNvPr>
          <p:cNvSpPr/>
          <p:nvPr/>
        </p:nvSpPr>
        <p:spPr>
          <a:xfrm>
            <a:off x="592825" y="3377519"/>
            <a:ext cx="7380000" cy="11520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3399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B60F8D6-B3AA-8307-FB4B-8AAE3BD3339A}"/>
              </a:ext>
            </a:extLst>
          </p:cNvPr>
          <p:cNvSpPr txBox="1"/>
          <p:nvPr/>
        </p:nvSpPr>
        <p:spPr>
          <a:xfrm>
            <a:off x="2020022" y="3614753"/>
            <a:ext cx="4693182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3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생활 속 로봇의 활용</a:t>
            </a:r>
          </a:p>
        </p:txBody>
      </p:sp>
      <p:sp>
        <p:nvSpPr>
          <p:cNvPr id="45" name="사각형: 둥근 모서리 44">
            <a:extLst>
              <a:ext uri="{FF2B5EF4-FFF2-40B4-BE49-F238E27FC236}">
                <a16:creationId xmlns:a16="http://schemas.microsoft.com/office/drawing/2014/main" id="{0E57DC2C-2728-4831-2A08-88081414E840}"/>
              </a:ext>
            </a:extLst>
          </p:cNvPr>
          <p:cNvSpPr/>
          <p:nvPr/>
        </p:nvSpPr>
        <p:spPr>
          <a:xfrm>
            <a:off x="1396415" y="4863946"/>
            <a:ext cx="7380000" cy="1152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3399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855E6756-8147-DCD2-3F7D-C8E836EC0987}"/>
              </a:ext>
            </a:extLst>
          </p:cNvPr>
          <p:cNvGrpSpPr/>
          <p:nvPr/>
        </p:nvGrpSpPr>
        <p:grpSpPr>
          <a:xfrm>
            <a:off x="1088050" y="4845946"/>
            <a:ext cx="1296000" cy="1188000"/>
            <a:chOff x="1396415" y="2936421"/>
            <a:chExt cx="754162" cy="754162"/>
          </a:xfrm>
        </p:grpSpPr>
        <p:sp>
          <p:nvSpPr>
            <p:cNvPr id="46" name="타원 45">
              <a:extLst>
                <a:ext uri="{FF2B5EF4-FFF2-40B4-BE49-F238E27FC236}">
                  <a16:creationId xmlns:a16="http://schemas.microsoft.com/office/drawing/2014/main" id="{D442F151-6686-C272-06F1-9875AEE20738}"/>
                </a:ext>
              </a:extLst>
            </p:cNvPr>
            <p:cNvSpPr/>
            <p:nvPr/>
          </p:nvSpPr>
          <p:spPr>
            <a:xfrm>
              <a:off x="1396415" y="2936421"/>
              <a:ext cx="754162" cy="754162"/>
            </a:xfrm>
            <a:prstGeom prst="ellipse">
              <a:avLst/>
            </a:prstGeom>
            <a:solidFill>
              <a:srgbClr val="003399"/>
            </a:solidFill>
            <a:ln w="50800" cmpd="dbl">
              <a:solidFill>
                <a:schemeClr val="bg1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5DAD188E-8C0A-6FD7-0658-E21E49897CB0}"/>
                </a:ext>
              </a:extLst>
            </p:cNvPr>
            <p:cNvSpPr txBox="1"/>
            <p:nvPr/>
          </p:nvSpPr>
          <p:spPr>
            <a:xfrm>
              <a:off x="1414278" y="3101652"/>
              <a:ext cx="724245" cy="4236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r>
                <a:rPr lang="en-US" altLang="ko-KR" sz="40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04</a:t>
              </a:r>
              <a:endParaRPr lang="ko-KR" altLang="en-US" sz="40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457EC18C-3472-33DC-C277-4F565A9497DD}"/>
              </a:ext>
            </a:extLst>
          </p:cNvPr>
          <p:cNvSpPr txBox="1"/>
          <p:nvPr/>
        </p:nvSpPr>
        <p:spPr>
          <a:xfrm>
            <a:off x="2540331" y="5116779"/>
            <a:ext cx="6132786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3600" b="1" dirty="0">
                <a:solidFill>
                  <a:srgbClr val="F672A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인공지능과 로봇 윤리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BEE54E7-E469-0D46-E891-9F562E3AAAB1}"/>
              </a:ext>
            </a:extLst>
          </p:cNvPr>
          <p:cNvSpPr txBox="1"/>
          <p:nvPr/>
        </p:nvSpPr>
        <p:spPr>
          <a:xfrm>
            <a:off x="3665341" y="6465313"/>
            <a:ext cx="18133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b="1" dirty="0">
                <a:solidFill>
                  <a:srgbClr val="40404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㈜ </a:t>
            </a:r>
            <a:r>
              <a:rPr lang="ko-KR" altLang="en-US" sz="2000" b="1" dirty="0" err="1">
                <a:solidFill>
                  <a:srgbClr val="40404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삼양미디어</a:t>
            </a:r>
            <a:endParaRPr lang="ko-KR" altLang="en-US" sz="2000" b="1" dirty="0">
              <a:solidFill>
                <a:srgbClr val="40404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8DFCA56-5CE3-77E0-2D60-97B575399987}"/>
              </a:ext>
            </a:extLst>
          </p:cNvPr>
          <p:cNvSpPr txBox="1"/>
          <p:nvPr/>
        </p:nvSpPr>
        <p:spPr>
          <a:xfrm>
            <a:off x="7077930" y="5332333"/>
            <a:ext cx="147856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(56~67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쪽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)</a:t>
            </a:r>
            <a:endParaRPr lang="ko-KR" altLang="en-US" sz="2000" dirty="0"/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0FBA3C8B-D73C-DEE1-D026-3DC05C2CCE9A}"/>
              </a:ext>
            </a:extLst>
          </p:cNvPr>
          <p:cNvGrpSpPr/>
          <p:nvPr/>
        </p:nvGrpSpPr>
        <p:grpSpPr>
          <a:xfrm>
            <a:off x="1088050" y="1877763"/>
            <a:ext cx="1296000" cy="1188000"/>
            <a:chOff x="1396415" y="2936421"/>
            <a:chExt cx="754162" cy="754162"/>
          </a:xfrm>
        </p:grpSpPr>
        <p:sp>
          <p:nvSpPr>
            <p:cNvPr id="16" name="타원 15">
              <a:extLst>
                <a:ext uri="{FF2B5EF4-FFF2-40B4-BE49-F238E27FC236}">
                  <a16:creationId xmlns:a16="http://schemas.microsoft.com/office/drawing/2014/main" id="{1254A9FD-3EA8-4E26-3176-8F10169CE750}"/>
                </a:ext>
              </a:extLst>
            </p:cNvPr>
            <p:cNvSpPr/>
            <p:nvPr/>
          </p:nvSpPr>
          <p:spPr>
            <a:xfrm>
              <a:off x="1396415" y="2936421"/>
              <a:ext cx="754162" cy="754162"/>
            </a:xfrm>
            <a:prstGeom prst="ellipse">
              <a:avLst/>
            </a:prstGeom>
            <a:solidFill>
              <a:srgbClr val="003399"/>
            </a:solidFill>
            <a:ln w="50800" cmpd="dbl">
              <a:solidFill>
                <a:schemeClr val="bg1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F4AF757-7451-1711-C699-36AF72033619}"/>
                </a:ext>
              </a:extLst>
            </p:cNvPr>
            <p:cNvSpPr txBox="1"/>
            <p:nvPr/>
          </p:nvSpPr>
          <p:spPr>
            <a:xfrm>
              <a:off x="1396415" y="3092251"/>
              <a:ext cx="724245" cy="4236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r>
                <a:rPr lang="en-US" altLang="ko-KR" sz="40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02</a:t>
              </a:r>
              <a:endParaRPr lang="ko-KR" altLang="en-US" sz="40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2841A2DE-0BE9-F264-4C62-CCACE6A27B61}"/>
              </a:ext>
            </a:extLst>
          </p:cNvPr>
          <p:cNvGrpSpPr/>
          <p:nvPr/>
        </p:nvGrpSpPr>
        <p:grpSpPr>
          <a:xfrm>
            <a:off x="538122" y="3361119"/>
            <a:ext cx="1296000" cy="1188000"/>
            <a:chOff x="1396415" y="2936421"/>
            <a:chExt cx="754162" cy="754162"/>
          </a:xfrm>
        </p:grpSpPr>
        <p:sp>
          <p:nvSpPr>
            <p:cNvPr id="19" name="타원 18">
              <a:extLst>
                <a:ext uri="{FF2B5EF4-FFF2-40B4-BE49-F238E27FC236}">
                  <a16:creationId xmlns:a16="http://schemas.microsoft.com/office/drawing/2014/main" id="{6B861588-85AE-466D-3039-5717F7188624}"/>
                </a:ext>
              </a:extLst>
            </p:cNvPr>
            <p:cNvSpPr/>
            <p:nvPr/>
          </p:nvSpPr>
          <p:spPr>
            <a:xfrm>
              <a:off x="1396415" y="2936421"/>
              <a:ext cx="754162" cy="754162"/>
            </a:xfrm>
            <a:prstGeom prst="ellipse">
              <a:avLst/>
            </a:prstGeom>
            <a:solidFill>
              <a:srgbClr val="003399"/>
            </a:solidFill>
            <a:ln w="50800" cmpd="dbl">
              <a:solidFill>
                <a:schemeClr val="bg1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D67A7BB-61E7-B193-6EDD-B710D6928741}"/>
                </a:ext>
              </a:extLst>
            </p:cNvPr>
            <p:cNvSpPr txBox="1"/>
            <p:nvPr/>
          </p:nvSpPr>
          <p:spPr>
            <a:xfrm>
              <a:off x="1414278" y="3094336"/>
              <a:ext cx="714384" cy="4236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r>
                <a:rPr lang="en-US" altLang="ko-KR" sz="40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03</a:t>
              </a:r>
              <a:endParaRPr lang="ko-KR" altLang="en-US" sz="40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6344D382-AA16-48A2-A3B0-DF1C9CA6B3A4}"/>
              </a:ext>
            </a:extLst>
          </p:cNvPr>
          <p:cNvGrpSpPr/>
          <p:nvPr/>
        </p:nvGrpSpPr>
        <p:grpSpPr>
          <a:xfrm>
            <a:off x="538122" y="390643"/>
            <a:ext cx="1296000" cy="1188000"/>
            <a:chOff x="1396415" y="2936421"/>
            <a:chExt cx="754162" cy="754162"/>
          </a:xfrm>
        </p:grpSpPr>
        <p:sp>
          <p:nvSpPr>
            <p:cNvPr id="22" name="타원 21">
              <a:extLst>
                <a:ext uri="{FF2B5EF4-FFF2-40B4-BE49-F238E27FC236}">
                  <a16:creationId xmlns:a16="http://schemas.microsoft.com/office/drawing/2014/main" id="{AC9190F6-383C-7923-8D37-8BCC787B9483}"/>
                </a:ext>
              </a:extLst>
            </p:cNvPr>
            <p:cNvSpPr/>
            <p:nvPr/>
          </p:nvSpPr>
          <p:spPr>
            <a:xfrm>
              <a:off x="1396415" y="2936421"/>
              <a:ext cx="754162" cy="754162"/>
            </a:xfrm>
            <a:prstGeom prst="ellipse">
              <a:avLst/>
            </a:prstGeom>
            <a:solidFill>
              <a:srgbClr val="003399"/>
            </a:solidFill>
            <a:ln w="50800" cmpd="dbl">
              <a:solidFill>
                <a:schemeClr val="bg1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F1DA3BED-70DE-507A-1907-C3108B076A9C}"/>
                </a:ext>
              </a:extLst>
            </p:cNvPr>
            <p:cNvSpPr txBox="1"/>
            <p:nvPr/>
          </p:nvSpPr>
          <p:spPr>
            <a:xfrm>
              <a:off x="1418328" y="3093912"/>
              <a:ext cx="710335" cy="4236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r>
                <a:rPr lang="en-US" altLang="ko-KR" sz="40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01</a:t>
              </a:r>
              <a:endParaRPr lang="ko-KR" altLang="en-US" sz="40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A91E17-B9F6-07FF-93A8-243DB2B082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9BD1E8C8-B978-84BD-C52C-7932CCF8509F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ADC9D372-7B9F-9882-1E46-CE193E2BB0AB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A037DD1-C3DD-FA3F-324E-4D85C599D8A1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인공지능 로봇과 윤리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E9BCE75-5039-A5E1-BE9D-5EBF8AC30683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EF3BD775-89BA-7CE7-479C-18E8D8BEA05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13AB226-128E-3E7D-4C62-09FCDF17C78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39DCC76-B2A8-C6EB-37E4-C57CE117163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18" name="사각형: 잘린 한쪽 모서리 17">
            <a:extLst>
              <a:ext uri="{FF2B5EF4-FFF2-40B4-BE49-F238E27FC236}">
                <a16:creationId xmlns:a16="http://schemas.microsoft.com/office/drawing/2014/main" id="{BF6C3F81-237D-1A38-8361-7E56D16E9A6D}"/>
              </a:ext>
            </a:extLst>
          </p:cNvPr>
          <p:cNvSpPr/>
          <p:nvPr/>
        </p:nvSpPr>
        <p:spPr bwMode="auto">
          <a:xfrm flipH="1">
            <a:off x="583039" y="2408751"/>
            <a:ext cx="8323690" cy="2116258"/>
          </a:xfrm>
          <a:prstGeom prst="snip1Rect">
            <a:avLst/>
          </a:prstGeom>
          <a:solidFill>
            <a:srgbClr val="FBE9D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28" name="그림 27">
            <a:extLst>
              <a:ext uri="{FF2B5EF4-FFF2-40B4-BE49-F238E27FC236}">
                <a16:creationId xmlns:a16="http://schemas.microsoft.com/office/drawing/2014/main" id="{884020E6-C2A4-7605-98DE-850BC148BCB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967" y="1164243"/>
            <a:ext cx="2217999" cy="1749282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0C087811-FA89-0923-1757-50E20E4CD07B}"/>
              </a:ext>
            </a:extLst>
          </p:cNvPr>
          <p:cNvSpPr txBox="1"/>
          <p:nvPr/>
        </p:nvSpPr>
        <p:spPr>
          <a:xfrm>
            <a:off x="1059228" y="2649503"/>
            <a:ext cx="7501733" cy="171969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3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lang="ko-KR" altLang="en-US" sz="2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인공지능 로봇이 가져온 개인 정보 침해</a:t>
            </a:r>
            <a:r>
              <a:rPr lang="en-US" altLang="ko-KR" sz="2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데이터 편향 등의 윤리적인 </a:t>
            </a:r>
            <a:r>
              <a:rPr lang="ko-KR" altLang="en-US" sz="2600" b="1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사건ㆍ사고에는</a:t>
            </a:r>
            <a:r>
              <a:rPr lang="ko-KR" altLang="en-US" sz="2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어떤 것이 있었을까</a:t>
            </a:r>
            <a:r>
              <a:rPr lang="en-US" altLang="ko-KR" sz="2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</a:p>
        </p:txBody>
      </p: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8882AFF8-CFA9-BADF-0364-9C6B731ECCDD}"/>
              </a:ext>
            </a:extLst>
          </p:cNvPr>
          <p:cNvGrpSpPr/>
          <p:nvPr/>
        </p:nvGrpSpPr>
        <p:grpSpPr>
          <a:xfrm>
            <a:off x="2905653" y="4899434"/>
            <a:ext cx="3332693" cy="1495843"/>
            <a:chOff x="6081307" y="5214760"/>
            <a:chExt cx="3332693" cy="1495843"/>
          </a:xfrm>
        </p:grpSpPr>
        <p:pic>
          <p:nvPicPr>
            <p:cNvPr id="31" name="그림 30">
              <a:hlinkClick r:id="rId7" action="ppaction://hlinkpres?slideindex=1&amp;slidetitle="/>
              <a:extLst>
                <a:ext uri="{FF2B5EF4-FFF2-40B4-BE49-F238E27FC236}">
                  <a16:creationId xmlns:a16="http://schemas.microsoft.com/office/drawing/2014/main" id="{0CB12248-320B-4617-4948-F79CEF236C1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118252" y="5214760"/>
              <a:ext cx="3295748" cy="1495843"/>
            </a:xfrm>
            <a:prstGeom prst="rect">
              <a:avLst/>
            </a:prstGeom>
          </p:spPr>
        </p:pic>
        <p:sp>
          <p:nvSpPr>
            <p:cNvPr id="32" name="TextBox 31">
              <a:hlinkClick r:id="rId7" action="ppaction://hlinkpres?slideindex=1&amp;slidetitle="/>
              <a:extLst>
                <a:ext uri="{FF2B5EF4-FFF2-40B4-BE49-F238E27FC236}">
                  <a16:creationId xmlns:a16="http://schemas.microsoft.com/office/drawing/2014/main" id="{B033D7FB-8E18-CA15-C724-2341DB262784}"/>
                </a:ext>
              </a:extLst>
            </p:cNvPr>
            <p:cNvSpPr txBox="1"/>
            <p:nvPr/>
          </p:nvSpPr>
          <p:spPr>
            <a:xfrm>
              <a:off x="6081307" y="5433455"/>
              <a:ext cx="2620921" cy="615168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defTabSz="457200" latinLnBrk="1">
                <a:lnSpc>
                  <a:spcPct val="150000"/>
                </a:lnSpc>
              </a:pPr>
              <a:r>
                <a:rPr lang="ko-KR" altLang="en-US" sz="2600" b="1" dirty="0" err="1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예시답</a:t>
              </a:r>
              <a:r>
                <a:rPr lang="ko-KR" altLang="en-US" sz="2600" b="1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보기</a:t>
              </a:r>
              <a:endParaRPr lang="en-US" altLang="ko-KR" sz="26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9246175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1001C85F-AC3E-B275-7A7E-C862E8F4856D}"/>
              </a:ext>
            </a:extLst>
          </p:cNvPr>
          <p:cNvSpPr/>
          <p:nvPr/>
        </p:nvSpPr>
        <p:spPr>
          <a:xfrm>
            <a:off x="395536" y="241232"/>
            <a:ext cx="8568952" cy="684000"/>
          </a:xfrm>
          <a:prstGeom prst="roundRect">
            <a:avLst>
              <a:gd name="adj" fmla="val 13558"/>
            </a:avLst>
          </a:prstGeom>
          <a:noFill/>
          <a:ln w="28575">
            <a:solidFill>
              <a:srgbClr val="75DDEA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3BB17078-779B-2422-ED3C-ADCE49160446}"/>
              </a:ext>
            </a:extLst>
          </p:cNvPr>
          <p:cNvSpPr/>
          <p:nvPr/>
        </p:nvSpPr>
        <p:spPr>
          <a:xfrm>
            <a:off x="361627" y="205232"/>
            <a:ext cx="2704845" cy="756000"/>
          </a:xfrm>
          <a:prstGeom prst="roundRect">
            <a:avLst/>
          </a:prstGeom>
          <a:solidFill>
            <a:srgbClr val="75DDEA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35CB2A5-CD05-E603-7F38-9BFC6E9D9E95}"/>
              </a:ext>
            </a:extLst>
          </p:cNvPr>
          <p:cNvSpPr txBox="1"/>
          <p:nvPr/>
        </p:nvSpPr>
        <p:spPr>
          <a:xfrm>
            <a:off x="3100381" y="321622"/>
            <a:ext cx="586812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latinLnBrk="1"/>
            <a:r>
              <a:rPr lang="ko-KR" altLang="en-US" sz="2800" b="1" spc="-18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인공지능 인식 기술</a:t>
            </a:r>
            <a:r>
              <a:rPr lang="en-US" altLang="ko-KR" sz="2800" b="1" spc="-18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spc="-18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이대로 괜찮을까</a:t>
            </a:r>
            <a:r>
              <a:rPr lang="en-US" altLang="ko-KR" sz="2800" b="1" spc="-18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  <a:endParaRPr lang="ko-KR" altLang="en-US" sz="2800" b="1" spc="-18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039707D-ADDE-0B38-A866-01A91C9099A4}"/>
              </a:ext>
            </a:extLst>
          </p:cNvPr>
          <p:cNvSpPr txBox="1"/>
          <p:nvPr/>
        </p:nvSpPr>
        <p:spPr>
          <a:xfrm>
            <a:off x="397631" y="306233"/>
            <a:ext cx="2625687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ko-KR" altLang="en-US" sz="30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주제 탐구 활동</a:t>
            </a:r>
          </a:p>
        </p:txBody>
      </p:sp>
      <p:pic>
        <p:nvPicPr>
          <p:cNvPr id="8" name="그림 7">
            <a:hlinkClick r:id="rId2" action="ppaction://hlinksldjump"/>
            <a:extLst>
              <a:ext uri="{FF2B5EF4-FFF2-40B4-BE49-F238E27FC236}">
                <a16:creationId xmlns:a16="http://schemas.microsoft.com/office/drawing/2014/main" id="{764C2E6A-00B1-50E1-1AD0-319A274624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9" name="그림 8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CD050B25-667A-3A13-E2D8-3C4579F647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10" name="그림 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6B73F93-9BE5-3E6C-9C2C-A9126400F76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D3219EAD-5865-AD6F-031C-C09D2A216A5F}"/>
              </a:ext>
            </a:extLst>
          </p:cNvPr>
          <p:cNvSpPr/>
          <p:nvPr/>
        </p:nvSpPr>
        <p:spPr>
          <a:xfrm>
            <a:off x="380101" y="1227859"/>
            <a:ext cx="8602860" cy="5182177"/>
          </a:xfrm>
          <a:prstGeom prst="roundRect">
            <a:avLst>
              <a:gd name="adj" fmla="val 5108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B861E07-AA35-0C13-8DB4-AC9E75798670}"/>
              </a:ext>
            </a:extLst>
          </p:cNvPr>
          <p:cNvSpPr txBox="1"/>
          <p:nvPr/>
        </p:nvSpPr>
        <p:spPr>
          <a:xfrm>
            <a:off x="446503" y="1331468"/>
            <a:ext cx="8354342" cy="5086604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indent="176213" defTabSz="457200" eaLnBrk="1" fontAlgn="auto" latinLnBrk="1" hangingPunct="1">
              <a:lnSpc>
                <a:spcPts val="35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인간이 무언가를 인식하는 데 있어 시각 정보에 많은 부분을 의존하고 있는 것처럼</a:t>
            </a:r>
            <a:r>
              <a:rPr lang="en-US" altLang="ko-KR" sz="2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인공지능 또한 인간 수준 또는 그 이상의 시각적 인지 능력을 갖추게 되면서 편리함과 함께 우려되는 점도 많이 등장하고 있다</a:t>
            </a:r>
            <a:r>
              <a:rPr lang="en-US" altLang="ko-KR" sz="2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이러한 부분 때문에 마이크로소프트 연구소에서 인공지능 윤리를 연구하는 연구원은 “얼굴 인식은 인공지능의 </a:t>
            </a:r>
            <a:r>
              <a:rPr lang="ko-KR" altLang="en-US" sz="2600" b="1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플루토늄이다”라고</a:t>
            </a:r>
            <a:r>
              <a:rPr lang="ko-KR" altLang="en-US" sz="2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언급하기도 했다</a:t>
            </a:r>
            <a:r>
              <a:rPr lang="en-US" altLang="ko-KR" sz="2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플루토늄이 원자로 안에서 나오는 부산물로서 인류가 만든 합성 물질 가운데 가장 강력하면서 치명적인 유독물이라는 점에서 인공지능의 안면 인식 기술에 대해 그가 나타내는 우려가 어느 정도인지 짐작이 된다</a:t>
            </a:r>
            <a:r>
              <a:rPr lang="en-US" altLang="ko-KR" sz="2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3459816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48E3D3-5549-D4F7-70F1-660D0A5830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E8BCBEBF-7141-B880-A7AE-1E9FA925C13E}"/>
              </a:ext>
            </a:extLst>
          </p:cNvPr>
          <p:cNvSpPr/>
          <p:nvPr/>
        </p:nvSpPr>
        <p:spPr>
          <a:xfrm>
            <a:off x="395536" y="241232"/>
            <a:ext cx="8568952" cy="684000"/>
          </a:xfrm>
          <a:prstGeom prst="roundRect">
            <a:avLst>
              <a:gd name="adj" fmla="val 13558"/>
            </a:avLst>
          </a:prstGeom>
          <a:noFill/>
          <a:ln w="28575">
            <a:solidFill>
              <a:srgbClr val="75DDEA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0381D65B-FDF4-7B12-1A47-24F70F720EBF}"/>
              </a:ext>
            </a:extLst>
          </p:cNvPr>
          <p:cNvSpPr/>
          <p:nvPr/>
        </p:nvSpPr>
        <p:spPr>
          <a:xfrm>
            <a:off x="361627" y="205232"/>
            <a:ext cx="2704845" cy="756000"/>
          </a:xfrm>
          <a:prstGeom prst="roundRect">
            <a:avLst/>
          </a:prstGeom>
          <a:solidFill>
            <a:srgbClr val="75DDEA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3B471C6-B2DD-F246-D45A-76333F72BACF}"/>
              </a:ext>
            </a:extLst>
          </p:cNvPr>
          <p:cNvSpPr txBox="1"/>
          <p:nvPr/>
        </p:nvSpPr>
        <p:spPr>
          <a:xfrm>
            <a:off x="3100381" y="321622"/>
            <a:ext cx="586812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latinLnBrk="1"/>
            <a:r>
              <a:rPr lang="ko-KR" altLang="en-US" sz="2800" b="1" spc="-18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인공지능 인식 기술</a:t>
            </a:r>
            <a:r>
              <a:rPr lang="en-US" altLang="ko-KR" sz="2800" b="1" spc="-18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spc="-18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이대로 괜찮을까</a:t>
            </a:r>
            <a:r>
              <a:rPr lang="en-US" altLang="ko-KR" sz="2800" b="1" spc="-18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  <a:endParaRPr lang="ko-KR" altLang="en-US" sz="2800" b="1" spc="-18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C601B3E-6F8B-4F97-F8A9-7767BE46B99B}"/>
              </a:ext>
            </a:extLst>
          </p:cNvPr>
          <p:cNvSpPr txBox="1"/>
          <p:nvPr/>
        </p:nvSpPr>
        <p:spPr>
          <a:xfrm>
            <a:off x="397631" y="306233"/>
            <a:ext cx="2625687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ko-KR" altLang="en-US" sz="30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주제 탐구 활동</a:t>
            </a:r>
          </a:p>
        </p:txBody>
      </p:sp>
      <p:pic>
        <p:nvPicPr>
          <p:cNvPr id="8" name="그림 7">
            <a:hlinkClick r:id="rId2" action="ppaction://hlinksldjump"/>
            <a:extLst>
              <a:ext uri="{FF2B5EF4-FFF2-40B4-BE49-F238E27FC236}">
                <a16:creationId xmlns:a16="http://schemas.microsoft.com/office/drawing/2014/main" id="{9E24B172-C97B-C87E-C122-9BAF35F244D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9" name="그림 8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42DC7523-EA07-8C2E-BACA-831344B82F4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10" name="그림 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6950E3E3-C08B-01CF-0BA3-E5607AE195F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8632249-7903-5A8A-A022-AF69604A7EA6}"/>
              </a:ext>
            </a:extLst>
          </p:cNvPr>
          <p:cNvSpPr txBox="1"/>
          <p:nvPr/>
        </p:nvSpPr>
        <p:spPr>
          <a:xfrm>
            <a:off x="734840" y="1124744"/>
            <a:ext cx="8242672" cy="1088969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다음의 상황을 읽어보고 어떻게 문제를 해결해야 할지 생각해 보자</a:t>
            </a:r>
            <a:r>
              <a:rPr lang="en-US" altLang="ko-KR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8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Google Shape;11;p2">
            <a:extLst>
              <a:ext uri="{FF2B5EF4-FFF2-40B4-BE49-F238E27FC236}">
                <a16:creationId xmlns:a16="http://schemas.microsoft.com/office/drawing/2014/main" id="{317F6608-1CB8-1EF8-8961-A52987F16B8B}"/>
              </a:ext>
            </a:extLst>
          </p:cNvPr>
          <p:cNvSpPr/>
          <p:nvPr/>
        </p:nvSpPr>
        <p:spPr>
          <a:xfrm>
            <a:off x="392593" y="1248259"/>
            <a:ext cx="357801" cy="357801"/>
          </a:xfrm>
          <a:prstGeom prst="ellipse">
            <a:avLst/>
          </a:prstGeom>
          <a:solidFill>
            <a:srgbClr val="B462E2"/>
          </a:solidFill>
          <a:ln w="28575">
            <a:solidFill>
              <a:srgbClr val="B462E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6B597ED5-74FC-1D36-EDD1-C7E5503BE005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016" t="20116" r="44206" b="15957"/>
          <a:stretch/>
        </p:blipFill>
        <p:spPr>
          <a:xfrm>
            <a:off x="4408332" y="3054826"/>
            <a:ext cx="2160240" cy="3084017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3053404F-34FB-FBB3-40C6-961D1116C10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2822217">
            <a:off x="2241489" y="2715435"/>
            <a:ext cx="1979054" cy="1624596"/>
          </a:xfrm>
          <a:prstGeom prst="rect">
            <a:avLst/>
          </a:prstGeom>
        </p:spPr>
      </p:pic>
      <p:sp>
        <p:nvSpPr>
          <p:cNvPr id="15" name="TextBox 14">
            <a:hlinkClick r:id="rId8" action="ppaction://hlinkpres?slideindex=1&amp;slidetitle="/>
            <a:extLst>
              <a:ext uri="{FF2B5EF4-FFF2-40B4-BE49-F238E27FC236}">
                <a16:creationId xmlns:a16="http://schemas.microsoft.com/office/drawing/2014/main" id="{04F060F8-9F1B-3761-12BE-AE2D0F8EF409}"/>
              </a:ext>
            </a:extLst>
          </p:cNvPr>
          <p:cNvSpPr txBox="1"/>
          <p:nvPr/>
        </p:nvSpPr>
        <p:spPr>
          <a:xfrm>
            <a:off x="2212505" y="2969065"/>
            <a:ext cx="1728192" cy="8663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200"/>
              </a:lnSpc>
            </a:pPr>
            <a:r>
              <a:rPr lang="ko-KR" altLang="en-US" sz="2200" b="1" dirty="0">
                <a:solidFill>
                  <a:srgbClr val="3AA3C4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상황</a:t>
            </a:r>
            <a:endParaRPr lang="en-US" altLang="ko-KR" sz="2200" b="1" dirty="0">
              <a:solidFill>
                <a:srgbClr val="3AA3C4"/>
              </a:solidFill>
              <a:latin typeface="Malgun Gothic Semilight" panose="020B0502040204020203" pitchFamily="50" charset="-127"/>
              <a:ea typeface="Malgun Gothic Semilight" panose="020B0502040204020203" pitchFamily="50" charset="-127"/>
              <a:cs typeface="Malgun Gothic Semilight" panose="020B0502040204020203" pitchFamily="50" charset="-127"/>
            </a:endParaRPr>
          </a:p>
          <a:p>
            <a:pPr algn="ctr">
              <a:lnSpc>
                <a:spcPts val="3200"/>
              </a:lnSpc>
            </a:pPr>
            <a:r>
              <a:rPr lang="ko-KR" altLang="en-US" dirty="0">
                <a:solidFill>
                  <a:srgbClr val="2D2B2A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읽기</a:t>
            </a:r>
            <a:endParaRPr lang="ko-KR" altLang="en-US" sz="2000" dirty="0">
              <a:solidFill>
                <a:srgbClr val="2D2B2A"/>
              </a:solidFill>
              <a:latin typeface="Malgun Gothic Semilight" panose="020B0502040204020203" pitchFamily="50" charset="-127"/>
              <a:ea typeface="Malgun Gothic Semilight" panose="020B0502040204020203" pitchFamily="50" charset="-127"/>
              <a:cs typeface="Malgun Gothic Semilight" panose="020B0502040204020203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0246932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9ABF9B-2493-A771-81A9-7B08EE9E3A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D857550D-EB59-2AE6-7411-1F8EB2D4378F}"/>
              </a:ext>
            </a:extLst>
          </p:cNvPr>
          <p:cNvSpPr/>
          <p:nvPr/>
        </p:nvSpPr>
        <p:spPr>
          <a:xfrm>
            <a:off x="395536" y="241232"/>
            <a:ext cx="8568952" cy="684000"/>
          </a:xfrm>
          <a:prstGeom prst="roundRect">
            <a:avLst>
              <a:gd name="adj" fmla="val 13558"/>
            </a:avLst>
          </a:prstGeom>
          <a:noFill/>
          <a:ln w="28575">
            <a:solidFill>
              <a:srgbClr val="75DDEA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BA902BEF-8A64-0861-FF6B-9053773A4002}"/>
              </a:ext>
            </a:extLst>
          </p:cNvPr>
          <p:cNvSpPr/>
          <p:nvPr/>
        </p:nvSpPr>
        <p:spPr>
          <a:xfrm>
            <a:off x="361627" y="205232"/>
            <a:ext cx="2704845" cy="756000"/>
          </a:xfrm>
          <a:prstGeom prst="roundRect">
            <a:avLst/>
          </a:prstGeom>
          <a:solidFill>
            <a:srgbClr val="75DDEA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450054E-857D-3B8B-CFBB-D4E42069DCFC}"/>
              </a:ext>
            </a:extLst>
          </p:cNvPr>
          <p:cNvSpPr txBox="1"/>
          <p:nvPr/>
        </p:nvSpPr>
        <p:spPr>
          <a:xfrm>
            <a:off x="3100381" y="321622"/>
            <a:ext cx="586812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latinLnBrk="1"/>
            <a:r>
              <a:rPr lang="ko-KR" altLang="en-US" sz="2800" b="1" spc="-18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인공지능 인식 기술</a:t>
            </a:r>
            <a:r>
              <a:rPr lang="en-US" altLang="ko-KR" sz="2800" b="1" spc="-18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spc="-18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이대로 괜찮을까</a:t>
            </a:r>
            <a:r>
              <a:rPr lang="en-US" altLang="ko-KR" sz="2800" b="1" spc="-18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  <a:endParaRPr lang="ko-KR" altLang="en-US" sz="2800" b="1" spc="-18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734FC2F-A857-27B8-5BF2-8D1392D1FCC0}"/>
              </a:ext>
            </a:extLst>
          </p:cNvPr>
          <p:cNvSpPr txBox="1"/>
          <p:nvPr/>
        </p:nvSpPr>
        <p:spPr>
          <a:xfrm>
            <a:off x="397631" y="306233"/>
            <a:ext cx="2625687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ko-KR" altLang="en-US" sz="30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주제 탐구 활동</a:t>
            </a:r>
          </a:p>
        </p:txBody>
      </p:sp>
      <p:pic>
        <p:nvPicPr>
          <p:cNvPr id="8" name="그림 7">
            <a:hlinkClick r:id="rId2" action="ppaction://hlinksldjump"/>
            <a:extLst>
              <a:ext uri="{FF2B5EF4-FFF2-40B4-BE49-F238E27FC236}">
                <a16:creationId xmlns:a16="http://schemas.microsoft.com/office/drawing/2014/main" id="{3D904147-AE4B-6DB1-6CA8-E11F9DB998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9" name="그림 8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D94C256-13E6-1E76-9DB7-A6347897ADD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10" name="그림 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A77F951-F532-4188-182B-FFA83F39DCF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4C000DF-57D8-5203-77DB-D338F16FC1DE}"/>
              </a:ext>
            </a:extLst>
          </p:cNvPr>
          <p:cNvSpPr txBox="1"/>
          <p:nvPr/>
        </p:nvSpPr>
        <p:spPr>
          <a:xfrm>
            <a:off x="734840" y="1098342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친구 영호네 로봇은 어떤 문제가 있었나</a:t>
            </a:r>
            <a:r>
              <a:rPr lang="en-US" altLang="ko-KR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  <a:endParaRPr lang="ko-KR" altLang="en-US" sz="28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Google Shape;11;p2">
            <a:extLst>
              <a:ext uri="{FF2B5EF4-FFF2-40B4-BE49-F238E27FC236}">
                <a16:creationId xmlns:a16="http://schemas.microsoft.com/office/drawing/2014/main" id="{17F8BDBF-0BF9-9F36-5199-6060B1C15CE2}"/>
              </a:ext>
            </a:extLst>
          </p:cNvPr>
          <p:cNvSpPr/>
          <p:nvPr/>
        </p:nvSpPr>
        <p:spPr>
          <a:xfrm>
            <a:off x="392593" y="1211193"/>
            <a:ext cx="357801" cy="357801"/>
          </a:xfrm>
          <a:prstGeom prst="ellipse">
            <a:avLst/>
          </a:prstGeom>
          <a:solidFill>
            <a:srgbClr val="B462E2"/>
          </a:solidFill>
          <a:ln w="28575">
            <a:solidFill>
              <a:srgbClr val="B462E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D06622C-A029-2AAD-BA1C-557CF9E88ABB}"/>
              </a:ext>
            </a:extLst>
          </p:cNvPr>
          <p:cNvSpPr txBox="1"/>
          <p:nvPr/>
        </p:nvSpPr>
        <p:spPr>
          <a:xfrm>
            <a:off x="420697" y="1758438"/>
            <a:ext cx="8543791" cy="41460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28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영호네 로봇은 얼굴 인식 시스템의 중요한 취약점을 드러냈다</a:t>
            </a:r>
            <a:r>
              <a:rPr lang="en-US" altLang="ko-KR" sz="28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8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로봇이 </a:t>
            </a:r>
            <a:r>
              <a:rPr lang="en-US" altLang="ko-KR" sz="28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r>
              <a:rPr lang="ko-KR" altLang="en-US" sz="28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차원 사진과 </a:t>
            </a:r>
            <a:r>
              <a:rPr lang="en-US" altLang="ko-KR" sz="28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r>
              <a:rPr lang="ko-KR" altLang="en-US" sz="28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차원 실제 얼굴을 구분하지 못하는 기술적 한계로 인해</a:t>
            </a:r>
            <a:r>
              <a:rPr lang="en-US" altLang="ko-KR" sz="28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도둑이 단순히 가족 사진을 보여주었을 때 이를 실제 가족 구성원으로 잘못 인식하여 문을 열어주는 심각한 보안 사고가 발생한 것이다</a:t>
            </a:r>
            <a:r>
              <a:rPr lang="en-US" altLang="ko-KR" sz="28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8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이는 얼굴 인식 기술이 적절한 보안 시스템을 갖추지 못했을 때 발생할 수 있는 대표적인 취약점을 보여주는 사례라고 할 수 있다</a:t>
            </a:r>
            <a:r>
              <a:rPr lang="en-US" altLang="ko-KR" sz="28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6BB44BE1-D802-4BFA-3820-ABCC4C1974FD}"/>
              </a:ext>
            </a:extLst>
          </p:cNvPr>
          <p:cNvGrpSpPr/>
          <p:nvPr/>
        </p:nvGrpSpPr>
        <p:grpSpPr>
          <a:xfrm>
            <a:off x="2771799" y="3124793"/>
            <a:ext cx="3600402" cy="1413360"/>
            <a:chOff x="2701440" y="3248996"/>
            <a:chExt cx="3741119" cy="1696000"/>
          </a:xfrm>
        </p:grpSpPr>
        <p:pic>
          <p:nvPicPr>
            <p:cNvPr id="18" name="그림 17">
              <a:extLst>
                <a:ext uri="{FF2B5EF4-FFF2-40B4-BE49-F238E27FC236}">
                  <a16:creationId xmlns:a16="http://schemas.microsoft.com/office/drawing/2014/main" id="{019E7C07-9CDF-8646-4B87-5068B338509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701440" y="3248996"/>
              <a:ext cx="3741119" cy="1696000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38CD952-EAC6-956D-8D94-4A1DDC08A128}"/>
                </a:ext>
              </a:extLst>
            </p:cNvPr>
            <p:cNvSpPr txBox="1"/>
            <p:nvPr/>
          </p:nvSpPr>
          <p:spPr>
            <a:xfrm>
              <a:off x="2923850" y="3518960"/>
              <a:ext cx="2620921" cy="615168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defTabSz="457200" latinLnBrk="1">
                <a:lnSpc>
                  <a:spcPct val="150000"/>
                </a:lnSpc>
              </a:pPr>
              <a:r>
                <a:rPr lang="ko-KR" altLang="en-US" sz="2600" b="1" dirty="0" err="1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예시답</a:t>
              </a:r>
              <a:r>
                <a:rPr lang="ko-KR" altLang="en-US" sz="2600" b="1" dirty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보기</a:t>
              </a:r>
              <a:endParaRPr lang="en-US" altLang="ko-KR" sz="26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686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6" grpId="2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0E48B0-DD12-2441-3878-1C02758BAC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818B0B26-A421-CAF9-7D24-83A89D3614D4}"/>
              </a:ext>
            </a:extLst>
          </p:cNvPr>
          <p:cNvSpPr/>
          <p:nvPr/>
        </p:nvSpPr>
        <p:spPr>
          <a:xfrm>
            <a:off x="395536" y="241232"/>
            <a:ext cx="8568952" cy="684000"/>
          </a:xfrm>
          <a:prstGeom prst="roundRect">
            <a:avLst>
              <a:gd name="adj" fmla="val 13558"/>
            </a:avLst>
          </a:prstGeom>
          <a:noFill/>
          <a:ln w="28575">
            <a:solidFill>
              <a:srgbClr val="75DDEA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42CCF166-F105-160C-A4F5-6573EE042484}"/>
              </a:ext>
            </a:extLst>
          </p:cNvPr>
          <p:cNvSpPr/>
          <p:nvPr/>
        </p:nvSpPr>
        <p:spPr>
          <a:xfrm>
            <a:off x="361627" y="205232"/>
            <a:ext cx="2704845" cy="756000"/>
          </a:xfrm>
          <a:prstGeom prst="roundRect">
            <a:avLst/>
          </a:prstGeom>
          <a:solidFill>
            <a:srgbClr val="75DDEA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5006014-9D1D-E45A-ED30-70C277560F23}"/>
              </a:ext>
            </a:extLst>
          </p:cNvPr>
          <p:cNvSpPr txBox="1"/>
          <p:nvPr/>
        </p:nvSpPr>
        <p:spPr>
          <a:xfrm>
            <a:off x="3100381" y="321622"/>
            <a:ext cx="586812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latinLnBrk="1"/>
            <a:r>
              <a:rPr lang="ko-KR" altLang="en-US" sz="2800" b="1" spc="-18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인공지능 인식 기술</a:t>
            </a:r>
            <a:r>
              <a:rPr lang="en-US" altLang="ko-KR" sz="2800" b="1" spc="-18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spc="-18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이대로 괜찮을까</a:t>
            </a:r>
            <a:r>
              <a:rPr lang="en-US" altLang="ko-KR" sz="2800" b="1" spc="-18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  <a:endParaRPr lang="ko-KR" altLang="en-US" sz="2800" b="1" spc="-18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B7E49C-56C3-2841-C6B8-21EE98FA81DC}"/>
              </a:ext>
            </a:extLst>
          </p:cNvPr>
          <p:cNvSpPr txBox="1"/>
          <p:nvPr/>
        </p:nvSpPr>
        <p:spPr>
          <a:xfrm>
            <a:off x="397631" y="306233"/>
            <a:ext cx="2625687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ko-KR" altLang="en-US" sz="30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주제 탐구 활동</a:t>
            </a:r>
          </a:p>
        </p:txBody>
      </p:sp>
      <p:pic>
        <p:nvPicPr>
          <p:cNvPr id="8" name="그림 7">
            <a:hlinkClick r:id="rId2" action="ppaction://hlinksldjump"/>
            <a:extLst>
              <a:ext uri="{FF2B5EF4-FFF2-40B4-BE49-F238E27FC236}">
                <a16:creationId xmlns:a16="http://schemas.microsoft.com/office/drawing/2014/main" id="{26C2BB64-E596-2298-FF4D-0B6E276B1A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9" name="그림 8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EA99C5B-997E-5D98-473D-640732ECE3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10" name="그림 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453CB62-E915-AB17-0D00-105B787D3A0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950FD6B-27BC-B090-CDB5-608430FD33FE}"/>
              </a:ext>
            </a:extLst>
          </p:cNvPr>
          <p:cNvSpPr txBox="1"/>
          <p:nvPr/>
        </p:nvSpPr>
        <p:spPr>
          <a:xfrm>
            <a:off x="734840" y="1098342"/>
            <a:ext cx="8242672" cy="1611852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영호네 로봇과 같은 사건이 휴대폰에서도 일어난 적이 있다</a:t>
            </a:r>
            <a:r>
              <a:rPr lang="en-US" altLang="ko-KR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어떤 일이었는지 기사를 찾아보고 친구들과 공유해 보자</a:t>
            </a:r>
            <a:r>
              <a:rPr lang="en-US" altLang="ko-KR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8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Google Shape;11;p2">
            <a:extLst>
              <a:ext uri="{FF2B5EF4-FFF2-40B4-BE49-F238E27FC236}">
                <a16:creationId xmlns:a16="http://schemas.microsoft.com/office/drawing/2014/main" id="{3AFCAC64-D278-7FAE-5B09-E0B337F712F0}"/>
              </a:ext>
            </a:extLst>
          </p:cNvPr>
          <p:cNvSpPr/>
          <p:nvPr/>
        </p:nvSpPr>
        <p:spPr>
          <a:xfrm>
            <a:off x="392593" y="1211193"/>
            <a:ext cx="357801" cy="357801"/>
          </a:xfrm>
          <a:prstGeom prst="ellipse">
            <a:avLst/>
          </a:prstGeom>
          <a:solidFill>
            <a:srgbClr val="B462E2"/>
          </a:solidFill>
          <a:ln w="28575">
            <a:solidFill>
              <a:srgbClr val="B462E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B551907-515A-AB15-3F80-3EB8899F3CFE}"/>
              </a:ext>
            </a:extLst>
          </p:cNvPr>
          <p:cNvSpPr txBox="1"/>
          <p:nvPr/>
        </p:nvSpPr>
        <p:spPr>
          <a:xfrm>
            <a:off x="321413" y="2564904"/>
            <a:ext cx="8643075" cy="39472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ts val="38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28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스마트폰에서도 얼굴 인식 보안이 뚫린 사례가 많다</a:t>
            </a:r>
            <a:r>
              <a:rPr lang="en-US" altLang="ko-KR" sz="28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8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대표적인 예로 </a:t>
            </a:r>
            <a:r>
              <a:rPr lang="en-US" altLang="ko-KR" sz="28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2017</a:t>
            </a:r>
            <a:r>
              <a:rPr lang="ko-KR" altLang="en-US" sz="28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년 삼성 갤럭시 </a:t>
            </a:r>
            <a:r>
              <a:rPr lang="en-US" altLang="ko-KR" sz="28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S8</a:t>
            </a:r>
            <a:r>
              <a:rPr lang="ko-KR" altLang="en-US" sz="28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에서 사진만으로 얼굴 인식 잠금이 해제된 경우가 있었다</a:t>
            </a:r>
            <a:r>
              <a:rPr lang="en-US" altLang="ko-KR" sz="28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8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또한</a:t>
            </a:r>
            <a:r>
              <a:rPr lang="en-US" altLang="ko-KR" sz="28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일부 안드로이드 스마트폰에서는 쌍둥이 형제나 </a:t>
            </a:r>
            <a:r>
              <a:rPr lang="ko-KR" altLang="en-US" sz="2800" b="1" kern="0" dirty="0" err="1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비슷</a:t>
            </a:r>
            <a:endParaRPr lang="ko-KR" altLang="en-US" sz="2800" b="1" kern="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latinLnBrk="1">
              <a:lnSpc>
                <a:spcPts val="38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28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한 얼굴을 가진 사람이 잠금을 해제하는 사례도 있었다</a:t>
            </a:r>
            <a:r>
              <a:rPr lang="en-US" altLang="ko-KR" sz="28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8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이러한 문제를 해결하기 위해 스마트폰 제조업체들은 점점 더 정교한 </a:t>
            </a:r>
            <a:r>
              <a:rPr lang="en-US" altLang="ko-KR" sz="28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3D </a:t>
            </a:r>
            <a:r>
              <a:rPr lang="ko-KR" altLang="en-US" sz="28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얼굴 인식 기술과 추가 보안 기능을 도입하고 있다</a:t>
            </a:r>
            <a:r>
              <a:rPr lang="en-US" altLang="ko-KR" sz="28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AD6EF571-5AD9-5917-45CC-7C1585F686B6}"/>
              </a:ext>
            </a:extLst>
          </p:cNvPr>
          <p:cNvGrpSpPr/>
          <p:nvPr/>
        </p:nvGrpSpPr>
        <p:grpSpPr>
          <a:xfrm>
            <a:off x="2771799" y="3741128"/>
            <a:ext cx="3600402" cy="1413360"/>
            <a:chOff x="2701440" y="3248996"/>
            <a:chExt cx="3741119" cy="1696000"/>
          </a:xfrm>
        </p:grpSpPr>
        <p:pic>
          <p:nvPicPr>
            <p:cNvPr id="18" name="그림 17">
              <a:extLst>
                <a:ext uri="{FF2B5EF4-FFF2-40B4-BE49-F238E27FC236}">
                  <a16:creationId xmlns:a16="http://schemas.microsoft.com/office/drawing/2014/main" id="{49D63346-E3E3-5708-059D-B865529EE89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701440" y="3248996"/>
              <a:ext cx="3741119" cy="1696000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BCC2583-7528-58F6-E7DE-0E955D6CB903}"/>
                </a:ext>
              </a:extLst>
            </p:cNvPr>
            <p:cNvSpPr txBox="1"/>
            <p:nvPr/>
          </p:nvSpPr>
          <p:spPr>
            <a:xfrm>
              <a:off x="2923850" y="3518960"/>
              <a:ext cx="2620921" cy="615168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defTabSz="457200" latinLnBrk="1">
                <a:lnSpc>
                  <a:spcPct val="150000"/>
                </a:lnSpc>
              </a:pPr>
              <a:r>
                <a:rPr lang="ko-KR" altLang="en-US" sz="2600" b="1" dirty="0" err="1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예시답</a:t>
              </a:r>
              <a:r>
                <a:rPr lang="ko-KR" altLang="en-US" sz="2600" b="1" dirty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보기</a:t>
              </a:r>
              <a:endParaRPr lang="en-US" altLang="ko-KR" sz="26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31547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6" grpId="2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D683BF-C0F4-343A-CCBD-26B12BC519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FDE67A20-E6C2-E77F-28AA-903CD476D62A}"/>
              </a:ext>
            </a:extLst>
          </p:cNvPr>
          <p:cNvSpPr/>
          <p:nvPr/>
        </p:nvSpPr>
        <p:spPr>
          <a:xfrm>
            <a:off x="395536" y="241232"/>
            <a:ext cx="8568952" cy="684000"/>
          </a:xfrm>
          <a:prstGeom prst="roundRect">
            <a:avLst>
              <a:gd name="adj" fmla="val 13558"/>
            </a:avLst>
          </a:prstGeom>
          <a:noFill/>
          <a:ln w="28575">
            <a:solidFill>
              <a:srgbClr val="75DDEA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7D9A8A37-C3BA-7544-889C-D8AEA3C64589}"/>
              </a:ext>
            </a:extLst>
          </p:cNvPr>
          <p:cNvSpPr/>
          <p:nvPr/>
        </p:nvSpPr>
        <p:spPr>
          <a:xfrm>
            <a:off x="361627" y="205232"/>
            <a:ext cx="2704845" cy="756000"/>
          </a:xfrm>
          <a:prstGeom prst="roundRect">
            <a:avLst/>
          </a:prstGeom>
          <a:solidFill>
            <a:srgbClr val="75DDEA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CF32515-76B8-4616-5B8D-4331D8DEEA44}"/>
              </a:ext>
            </a:extLst>
          </p:cNvPr>
          <p:cNvSpPr txBox="1"/>
          <p:nvPr/>
        </p:nvSpPr>
        <p:spPr>
          <a:xfrm>
            <a:off x="3100381" y="321622"/>
            <a:ext cx="586812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latinLnBrk="1"/>
            <a:r>
              <a:rPr lang="ko-KR" altLang="en-US" sz="2800" b="1" spc="-18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인공지능 인식 기술</a:t>
            </a:r>
            <a:r>
              <a:rPr lang="en-US" altLang="ko-KR" sz="2800" b="1" spc="-18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spc="-18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이대로 괜찮을까</a:t>
            </a:r>
            <a:r>
              <a:rPr lang="en-US" altLang="ko-KR" sz="2800" b="1" spc="-18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  <a:endParaRPr lang="ko-KR" altLang="en-US" sz="2800" b="1" spc="-18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14CAB48-4815-844A-5BB5-4B9F984B1AAC}"/>
              </a:ext>
            </a:extLst>
          </p:cNvPr>
          <p:cNvSpPr txBox="1"/>
          <p:nvPr/>
        </p:nvSpPr>
        <p:spPr>
          <a:xfrm>
            <a:off x="397631" y="306233"/>
            <a:ext cx="2625687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ko-KR" altLang="en-US" sz="30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주제 탐구 활동</a:t>
            </a:r>
          </a:p>
        </p:txBody>
      </p:sp>
      <p:pic>
        <p:nvPicPr>
          <p:cNvPr id="8" name="그림 7">
            <a:hlinkClick r:id="rId2" action="ppaction://hlinksldjump"/>
            <a:extLst>
              <a:ext uri="{FF2B5EF4-FFF2-40B4-BE49-F238E27FC236}">
                <a16:creationId xmlns:a16="http://schemas.microsoft.com/office/drawing/2014/main" id="{510848EA-7348-890D-78FA-5F5A71B854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9" name="그림 8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9667647-9696-5B58-465E-618C9C15DA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10" name="그림 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A9887C4-A8DB-34E4-4582-F68E541FB50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5034A3F-9255-2DA4-DA57-97C50FF639FC}"/>
              </a:ext>
            </a:extLst>
          </p:cNvPr>
          <p:cNvSpPr txBox="1"/>
          <p:nvPr/>
        </p:nvSpPr>
        <p:spPr>
          <a:xfrm>
            <a:off x="734840" y="1098342"/>
            <a:ext cx="8242672" cy="2134735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우리 집 똘똘이 로봇은 사진을 실제 얼굴로 인식하지 않았다</a:t>
            </a:r>
            <a:r>
              <a:rPr lang="en-US" altLang="ko-KR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똘똘이는 어떤 기술을 사용했을까</a:t>
            </a:r>
            <a:r>
              <a:rPr lang="en-US" altLang="ko-KR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 </a:t>
            </a: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우리가 얼굴 인식을 많이 사용하는 스마트폰에서 답을 조사해 보자</a:t>
            </a:r>
            <a:r>
              <a:rPr lang="en-US" altLang="ko-KR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8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Google Shape;11;p2">
            <a:extLst>
              <a:ext uri="{FF2B5EF4-FFF2-40B4-BE49-F238E27FC236}">
                <a16:creationId xmlns:a16="http://schemas.microsoft.com/office/drawing/2014/main" id="{7FF3A1DD-C1B7-E703-C1E3-AF62183DAFB2}"/>
              </a:ext>
            </a:extLst>
          </p:cNvPr>
          <p:cNvSpPr/>
          <p:nvPr/>
        </p:nvSpPr>
        <p:spPr>
          <a:xfrm>
            <a:off x="392593" y="1211193"/>
            <a:ext cx="357801" cy="357801"/>
          </a:xfrm>
          <a:prstGeom prst="ellipse">
            <a:avLst/>
          </a:prstGeom>
          <a:solidFill>
            <a:srgbClr val="B462E2"/>
          </a:solidFill>
          <a:ln w="28575">
            <a:solidFill>
              <a:srgbClr val="B462E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36C62FB-07E4-E95D-6DE9-F3056FDEABF2}"/>
              </a:ext>
            </a:extLst>
          </p:cNvPr>
          <p:cNvSpPr txBox="1"/>
          <p:nvPr/>
        </p:nvSpPr>
        <p:spPr>
          <a:xfrm>
            <a:off x="376646" y="3147190"/>
            <a:ext cx="8689766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>
              <a:spcBef>
                <a:spcPts val="0"/>
              </a:spcBef>
              <a:spcAft>
                <a:spcPts val="0"/>
              </a:spcAft>
            </a:pPr>
            <a:r>
              <a:rPr lang="ko-KR" altLang="en-US" sz="28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똘똘이는 사진을 실제 얼굴로 착각하지 않았다</a:t>
            </a:r>
            <a:r>
              <a:rPr lang="en-US" altLang="ko-KR" sz="28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8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이는 </a:t>
            </a:r>
            <a:r>
              <a:rPr lang="en-US" altLang="ko-KR" sz="28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3D </a:t>
            </a:r>
            <a:r>
              <a:rPr lang="ko-KR" altLang="en-US" sz="28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얼굴 인식 기술이나 적외선 센서를 활용했기 때문일 가능성이 크다</a:t>
            </a:r>
            <a:r>
              <a:rPr lang="en-US" altLang="ko-KR" sz="28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8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스마트폰에서도 보안이 강화된 기</a:t>
            </a:r>
          </a:p>
          <a:p>
            <a:pPr latinLnBrk="1">
              <a:spcBef>
                <a:spcPts val="0"/>
              </a:spcBef>
              <a:spcAft>
                <a:spcPts val="0"/>
              </a:spcAft>
            </a:pPr>
            <a:r>
              <a:rPr lang="ko-KR" altLang="en-US" sz="28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종은 비슷한 기술을 사용한 것이다</a:t>
            </a:r>
            <a:r>
              <a:rPr lang="en-US" altLang="ko-KR" sz="28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8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예를 들어</a:t>
            </a:r>
            <a:r>
              <a:rPr lang="en-US" altLang="ko-KR" sz="28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아이폰의 </a:t>
            </a:r>
            <a:r>
              <a:rPr lang="en-US" altLang="ko-KR" sz="28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Face ID</a:t>
            </a:r>
            <a:r>
              <a:rPr lang="ko-KR" altLang="en-US" sz="28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는 </a:t>
            </a:r>
            <a:r>
              <a:rPr lang="en-US" altLang="ko-KR" sz="28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3D </a:t>
            </a:r>
            <a:r>
              <a:rPr lang="ko-KR" altLang="en-US" sz="2800" b="1" kern="0" dirty="0" err="1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구조광</a:t>
            </a:r>
            <a:r>
              <a:rPr lang="ko-KR" altLang="en-US" sz="28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기술</a:t>
            </a:r>
            <a:r>
              <a:rPr lang="en-US" altLang="ko-KR" sz="28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(Structured Light Technology)</a:t>
            </a:r>
            <a:r>
              <a:rPr lang="ko-KR" altLang="en-US" sz="28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을 활용해 얼굴의 입체적 구조를 분석하고</a:t>
            </a:r>
            <a:r>
              <a:rPr lang="en-US" altLang="ko-KR" sz="28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적외선 카메라를 사용해 실제 사람 얼굴과 사진을 구별할 수 있다</a:t>
            </a:r>
            <a:r>
              <a:rPr lang="en-US" altLang="ko-KR" sz="28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8ABF1A49-CF7B-CEE0-7F73-CBB6A79851F9}"/>
              </a:ext>
            </a:extLst>
          </p:cNvPr>
          <p:cNvGrpSpPr/>
          <p:nvPr/>
        </p:nvGrpSpPr>
        <p:grpSpPr>
          <a:xfrm>
            <a:off x="2879811" y="4104593"/>
            <a:ext cx="3600402" cy="1413360"/>
            <a:chOff x="2701440" y="3248996"/>
            <a:chExt cx="3741119" cy="1696000"/>
          </a:xfrm>
        </p:grpSpPr>
        <p:pic>
          <p:nvPicPr>
            <p:cNvPr id="18" name="그림 17">
              <a:extLst>
                <a:ext uri="{FF2B5EF4-FFF2-40B4-BE49-F238E27FC236}">
                  <a16:creationId xmlns:a16="http://schemas.microsoft.com/office/drawing/2014/main" id="{C6B4E3FA-F0EB-2E43-0FCA-87C0E437695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701440" y="3248996"/>
              <a:ext cx="3741119" cy="1696000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6589904-2403-1CA7-728B-67C28DAF7391}"/>
                </a:ext>
              </a:extLst>
            </p:cNvPr>
            <p:cNvSpPr txBox="1"/>
            <p:nvPr/>
          </p:nvSpPr>
          <p:spPr>
            <a:xfrm>
              <a:off x="2923850" y="3518960"/>
              <a:ext cx="2620921" cy="615168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defTabSz="457200" latinLnBrk="1">
                <a:lnSpc>
                  <a:spcPct val="150000"/>
                </a:lnSpc>
              </a:pPr>
              <a:r>
                <a:rPr lang="ko-KR" altLang="en-US" sz="2600" b="1" dirty="0" err="1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예시답</a:t>
              </a:r>
              <a:r>
                <a:rPr lang="ko-KR" altLang="en-US" sz="2600" b="1" dirty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보기</a:t>
              </a:r>
              <a:endParaRPr lang="en-US" altLang="ko-KR" sz="26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36767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6" grpId="2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F447AD-E20C-D286-006E-C977986814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0AFD75E3-177E-4CE9-B459-AD3EEFF1956F}"/>
              </a:ext>
            </a:extLst>
          </p:cNvPr>
          <p:cNvSpPr/>
          <p:nvPr/>
        </p:nvSpPr>
        <p:spPr>
          <a:xfrm>
            <a:off x="395536" y="241232"/>
            <a:ext cx="8568952" cy="684000"/>
          </a:xfrm>
          <a:prstGeom prst="roundRect">
            <a:avLst>
              <a:gd name="adj" fmla="val 13558"/>
            </a:avLst>
          </a:prstGeom>
          <a:noFill/>
          <a:ln w="28575">
            <a:solidFill>
              <a:srgbClr val="75DDEA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5A838AFE-5A88-51C6-DF17-7833FA0E7CC9}"/>
              </a:ext>
            </a:extLst>
          </p:cNvPr>
          <p:cNvSpPr/>
          <p:nvPr/>
        </p:nvSpPr>
        <p:spPr>
          <a:xfrm>
            <a:off x="361627" y="205232"/>
            <a:ext cx="2704845" cy="756000"/>
          </a:xfrm>
          <a:prstGeom prst="roundRect">
            <a:avLst/>
          </a:prstGeom>
          <a:solidFill>
            <a:srgbClr val="75DDEA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2152346-896E-D56F-A496-463A2F17A021}"/>
              </a:ext>
            </a:extLst>
          </p:cNvPr>
          <p:cNvSpPr txBox="1"/>
          <p:nvPr/>
        </p:nvSpPr>
        <p:spPr>
          <a:xfrm>
            <a:off x="3100381" y="321622"/>
            <a:ext cx="586812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latinLnBrk="1"/>
            <a:r>
              <a:rPr lang="ko-KR" altLang="en-US" sz="2800" b="1" spc="-18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인공지능 인식 기술</a:t>
            </a:r>
            <a:r>
              <a:rPr lang="en-US" altLang="ko-KR" sz="2800" b="1" spc="-18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spc="-18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이대로 괜찮을까</a:t>
            </a:r>
            <a:r>
              <a:rPr lang="en-US" altLang="ko-KR" sz="2800" b="1" spc="-18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  <a:endParaRPr lang="ko-KR" altLang="en-US" sz="2800" b="1" spc="-18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FA486D-9A9F-FEF6-8715-B5CACFE3FB93}"/>
              </a:ext>
            </a:extLst>
          </p:cNvPr>
          <p:cNvSpPr txBox="1"/>
          <p:nvPr/>
        </p:nvSpPr>
        <p:spPr>
          <a:xfrm>
            <a:off x="397631" y="306233"/>
            <a:ext cx="2625687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ko-KR" altLang="en-US" sz="30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주제 탐구 활동</a:t>
            </a:r>
          </a:p>
        </p:txBody>
      </p:sp>
      <p:pic>
        <p:nvPicPr>
          <p:cNvPr id="8" name="그림 7">
            <a:hlinkClick r:id="rId2" action="ppaction://hlinksldjump"/>
            <a:extLst>
              <a:ext uri="{FF2B5EF4-FFF2-40B4-BE49-F238E27FC236}">
                <a16:creationId xmlns:a16="http://schemas.microsoft.com/office/drawing/2014/main" id="{B4A3C069-4946-62D1-5FAD-3FD2E2563D4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9" name="그림 8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B31CCE22-692C-5074-486B-8C020E23892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10" name="그림 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37840FA-3600-0B66-C24F-1DEC3712A6E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20E600C-6A25-DAD6-969F-909AF832C431}"/>
              </a:ext>
            </a:extLst>
          </p:cNvPr>
          <p:cNvSpPr txBox="1"/>
          <p:nvPr/>
        </p:nvSpPr>
        <p:spPr>
          <a:xfrm>
            <a:off x="734840" y="1098342"/>
            <a:ext cx="8242672" cy="1611852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앞에서 조사한 기술 이외에 다른 방법은 없을까</a:t>
            </a:r>
            <a:r>
              <a:rPr lang="en-US" altLang="ko-KR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 </a:t>
            </a: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어떤 방법으로 얼굴 인식의 보안을 튼튼하게 할 수 있을지 함께 이야기해 보자</a:t>
            </a:r>
            <a:r>
              <a:rPr lang="en-US" altLang="ko-KR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8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Google Shape;11;p2">
            <a:extLst>
              <a:ext uri="{FF2B5EF4-FFF2-40B4-BE49-F238E27FC236}">
                <a16:creationId xmlns:a16="http://schemas.microsoft.com/office/drawing/2014/main" id="{00681520-B02D-3383-C046-3D0E75A838B6}"/>
              </a:ext>
            </a:extLst>
          </p:cNvPr>
          <p:cNvSpPr/>
          <p:nvPr/>
        </p:nvSpPr>
        <p:spPr>
          <a:xfrm>
            <a:off x="392593" y="1211193"/>
            <a:ext cx="357801" cy="357801"/>
          </a:xfrm>
          <a:prstGeom prst="ellipse">
            <a:avLst/>
          </a:prstGeom>
          <a:solidFill>
            <a:srgbClr val="B462E2"/>
          </a:solidFill>
          <a:ln w="28575">
            <a:solidFill>
              <a:srgbClr val="B462E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4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73565C64-D189-C4DE-7FA2-AE5440BE66F5}"/>
              </a:ext>
            </a:extLst>
          </p:cNvPr>
          <p:cNvGrpSpPr/>
          <p:nvPr/>
        </p:nvGrpSpPr>
        <p:grpSpPr>
          <a:xfrm>
            <a:off x="2779748" y="3716525"/>
            <a:ext cx="3600402" cy="1413360"/>
            <a:chOff x="2701440" y="3248996"/>
            <a:chExt cx="3741119" cy="1696000"/>
          </a:xfrm>
        </p:grpSpPr>
        <p:pic>
          <p:nvPicPr>
            <p:cNvPr id="18" name="그림 17">
              <a:hlinkClick r:id="rId6" action="ppaction://hlinkpres?slideindex=1&amp;slidetitle="/>
              <a:extLst>
                <a:ext uri="{FF2B5EF4-FFF2-40B4-BE49-F238E27FC236}">
                  <a16:creationId xmlns:a16="http://schemas.microsoft.com/office/drawing/2014/main" id="{6BA08B2C-D583-AD91-83B0-B08C44A4096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701440" y="3248996"/>
              <a:ext cx="3741119" cy="1696000"/>
            </a:xfrm>
            <a:prstGeom prst="rect">
              <a:avLst/>
            </a:prstGeom>
          </p:spPr>
        </p:pic>
        <p:sp>
          <p:nvSpPr>
            <p:cNvPr id="19" name="TextBox 18">
              <a:hlinkClick r:id="rId6" action="ppaction://hlinkpres?slideindex=1&amp;slidetitle="/>
              <a:extLst>
                <a:ext uri="{FF2B5EF4-FFF2-40B4-BE49-F238E27FC236}">
                  <a16:creationId xmlns:a16="http://schemas.microsoft.com/office/drawing/2014/main" id="{3EDA4A8E-1822-6D70-5F17-B2324D07080C}"/>
                </a:ext>
              </a:extLst>
            </p:cNvPr>
            <p:cNvSpPr txBox="1"/>
            <p:nvPr/>
          </p:nvSpPr>
          <p:spPr>
            <a:xfrm>
              <a:off x="2923850" y="3518960"/>
              <a:ext cx="2620921" cy="615168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defTabSz="457200" latinLnBrk="1">
                <a:lnSpc>
                  <a:spcPct val="150000"/>
                </a:lnSpc>
              </a:pPr>
              <a:r>
                <a:rPr lang="ko-KR" altLang="en-US" sz="2600" b="1" dirty="0" err="1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예시답</a:t>
              </a:r>
              <a:r>
                <a:rPr lang="ko-KR" altLang="en-US" sz="2600" b="1" dirty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보기</a:t>
              </a:r>
              <a:endParaRPr lang="en-US" altLang="ko-KR" sz="26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372476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F2EE98-991F-B77C-F248-62E9693359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1BC0446F-5318-E711-D5FC-FD19B20C0383}"/>
              </a:ext>
            </a:extLst>
          </p:cNvPr>
          <p:cNvSpPr/>
          <p:nvPr/>
        </p:nvSpPr>
        <p:spPr>
          <a:xfrm>
            <a:off x="395536" y="222337"/>
            <a:ext cx="8568952" cy="954107"/>
          </a:xfrm>
          <a:prstGeom prst="roundRect">
            <a:avLst>
              <a:gd name="adj" fmla="val 13558"/>
            </a:avLst>
          </a:prstGeom>
          <a:noFill/>
          <a:ln w="28575">
            <a:solidFill>
              <a:srgbClr val="75DDEA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E0700441-F17E-6E76-303F-CEA66886A836}"/>
              </a:ext>
            </a:extLst>
          </p:cNvPr>
          <p:cNvSpPr/>
          <p:nvPr/>
        </p:nvSpPr>
        <p:spPr>
          <a:xfrm>
            <a:off x="361627" y="205232"/>
            <a:ext cx="2338165" cy="988316"/>
          </a:xfrm>
          <a:prstGeom prst="roundRect">
            <a:avLst/>
          </a:prstGeom>
          <a:solidFill>
            <a:srgbClr val="75DDEA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29A40D-9785-1BBE-0C17-176F802A1179}"/>
              </a:ext>
            </a:extLst>
          </p:cNvPr>
          <p:cNvSpPr txBox="1"/>
          <p:nvPr/>
        </p:nvSpPr>
        <p:spPr>
          <a:xfrm>
            <a:off x="2749399" y="222337"/>
            <a:ext cx="6189718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latinLnBrk="1"/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인공지능 로봇이 잘못된 데이터를 수집하거나 학습한다면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  <a:endParaRPr lang="ko-KR" altLang="en-US" sz="2800" b="1" spc="-15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06A5998-611F-0358-3BD4-9753D96BFDC2}"/>
              </a:ext>
            </a:extLst>
          </p:cNvPr>
          <p:cNvSpPr txBox="1"/>
          <p:nvPr/>
        </p:nvSpPr>
        <p:spPr>
          <a:xfrm>
            <a:off x="450183" y="265878"/>
            <a:ext cx="2164414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ko-KR" altLang="en-US" sz="20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문제 해결</a:t>
            </a:r>
            <a:endParaRPr lang="en-US" altLang="ko-KR" sz="2000" b="1" spc="-15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ko-KR" altLang="en-US" sz="30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역량 키우기</a:t>
            </a:r>
          </a:p>
        </p:txBody>
      </p:sp>
      <p:pic>
        <p:nvPicPr>
          <p:cNvPr id="25" name="그림 24">
            <a:hlinkClick r:id="rId2" action="ppaction://hlinksldjump"/>
            <a:extLst>
              <a:ext uri="{FF2B5EF4-FFF2-40B4-BE49-F238E27FC236}">
                <a16:creationId xmlns:a16="http://schemas.microsoft.com/office/drawing/2014/main" id="{46B11DD0-D8BA-52E9-F838-47F12CE432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26" name="그림 2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531A358-8060-3169-21C0-288F55E852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27" name="그림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88A451C-CCD9-8EC0-530D-8D1072CFE69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CA8A4DA3-32CD-9C0A-D76B-D4CB28C1526D}"/>
              </a:ext>
            </a:extLst>
          </p:cNvPr>
          <p:cNvSpPr/>
          <p:nvPr/>
        </p:nvSpPr>
        <p:spPr>
          <a:xfrm>
            <a:off x="380101" y="1464488"/>
            <a:ext cx="8602860" cy="2540576"/>
          </a:xfrm>
          <a:prstGeom prst="roundRect">
            <a:avLst>
              <a:gd name="adj" fmla="val 5108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179E7F2-73C7-8F3F-2EC7-119EF9A52BB5}"/>
              </a:ext>
            </a:extLst>
          </p:cNvPr>
          <p:cNvSpPr txBox="1"/>
          <p:nvPr/>
        </p:nvSpPr>
        <p:spPr>
          <a:xfrm>
            <a:off x="446503" y="1568096"/>
            <a:ext cx="8354342" cy="2341469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indent="176213" defTabSz="457200" eaLnBrk="1" fontAlgn="auto" latinLnBrk="1" hangingPunct="1">
              <a:lnSpc>
                <a:spcPts val="35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실버 로봇을 개발하는 </a:t>
            </a:r>
            <a:r>
              <a:rPr lang="en-US" altLang="ko-KR" sz="2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K </a:t>
            </a:r>
            <a:r>
              <a:rPr lang="ko-KR" altLang="en-US" sz="2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제작사는 최근 민원이 빗발쳐서 곤혹을 치르고 있다</a:t>
            </a:r>
            <a:r>
              <a:rPr lang="en-US" altLang="ko-KR" sz="2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얼마 전 출시된 돌봄 로봇이 할머니와 할아버지를 착각해서 도움을 잘못 주는 바람에 약이 바뀌기도 하고 일정이 엉망진창이 되기도 하는 등 문제가 지속적으로 발생하고 있기 때문이다</a:t>
            </a:r>
            <a:r>
              <a:rPr lang="en-US" altLang="ko-KR" sz="2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1A9193CE-1476-5469-1AC3-B26BADCAC2BB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2399" y="4035087"/>
            <a:ext cx="8419009" cy="2443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58246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A4D230-1911-1144-615E-CEB7429DED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E094F638-F705-7257-C81C-C9686F7B42E5}"/>
              </a:ext>
            </a:extLst>
          </p:cNvPr>
          <p:cNvSpPr/>
          <p:nvPr/>
        </p:nvSpPr>
        <p:spPr>
          <a:xfrm>
            <a:off x="395536" y="222337"/>
            <a:ext cx="8568952" cy="954107"/>
          </a:xfrm>
          <a:prstGeom prst="roundRect">
            <a:avLst>
              <a:gd name="adj" fmla="val 13558"/>
            </a:avLst>
          </a:prstGeom>
          <a:noFill/>
          <a:ln w="28575">
            <a:solidFill>
              <a:srgbClr val="75DDEA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7EFF6EDD-3DFB-AED1-CAE8-E3FDFE71D7E5}"/>
              </a:ext>
            </a:extLst>
          </p:cNvPr>
          <p:cNvSpPr/>
          <p:nvPr/>
        </p:nvSpPr>
        <p:spPr>
          <a:xfrm>
            <a:off x="361627" y="205232"/>
            <a:ext cx="2338165" cy="988316"/>
          </a:xfrm>
          <a:prstGeom prst="roundRect">
            <a:avLst/>
          </a:prstGeom>
          <a:solidFill>
            <a:srgbClr val="75DDEA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FD637E7-A1DD-0C56-22CE-1F4466E54B35}"/>
              </a:ext>
            </a:extLst>
          </p:cNvPr>
          <p:cNvSpPr txBox="1"/>
          <p:nvPr/>
        </p:nvSpPr>
        <p:spPr>
          <a:xfrm>
            <a:off x="2749399" y="222337"/>
            <a:ext cx="6189718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latinLnBrk="1"/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인공지능 로봇이 잘못된 데이터를 수집하거나 학습한다면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  <a:endParaRPr lang="ko-KR" altLang="en-US" sz="2800" b="1" spc="-15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B03D946-DB88-2555-535C-7DB5699A9434}"/>
              </a:ext>
            </a:extLst>
          </p:cNvPr>
          <p:cNvSpPr txBox="1"/>
          <p:nvPr/>
        </p:nvSpPr>
        <p:spPr>
          <a:xfrm>
            <a:off x="450183" y="265878"/>
            <a:ext cx="2164414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ko-KR" altLang="en-US" sz="20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문제 해결</a:t>
            </a:r>
            <a:endParaRPr lang="en-US" altLang="ko-KR" sz="2000" b="1" spc="-15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ko-KR" altLang="en-US" sz="30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역량 키우기</a:t>
            </a:r>
          </a:p>
        </p:txBody>
      </p:sp>
      <p:pic>
        <p:nvPicPr>
          <p:cNvPr id="25" name="그림 24">
            <a:hlinkClick r:id="rId2" action="ppaction://hlinksldjump"/>
            <a:extLst>
              <a:ext uri="{FF2B5EF4-FFF2-40B4-BE49-F238E27FC236}">
                <a16:creationId xmlns:a16="http://schemas.microsoft.com/office/drawing/2014/main" id="{35459A5A-3B4C-5A12-3FB6-C871B8973A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26" name="그림 2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EE3E19EE-111E-16C1-F35E-54D3F49F031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27" name="그림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324F477-ABD2-773E-782D-541F3A03A22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5B667A57-A4AE-22D8-5A3E-F00E48694A79}"/>
              </a:ext>
            </a:extLst>
          </p:cNvPr>
          <p:cNvSpPr/>
          <p:nvPr/>
        </p:nvSpPr>
        <p:spPr>
          <a:xfrm>
            <a:off x="380101" y="1464488"/>
            <a:ext cx="8602860" cy="3661694"/>
          </a:xfrm>
          <a:prstGeom prst="roundRect">
            <a:avLst>
              <a:gd name="adj" fmla="val 5108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E4E5E33-8CAB-88A9-2502-1B1F93D426A2}"/>
              </a:ext>
            </a:extLst>
          </p:cNvPr>
          <p:cNvSpPr txBox="1"/>
          <p:nvPr/>
        </p:nvSpPr>
        <p:spPr>
          <a:xfrm>
            <a:off x="446503" y="1556792"/>
            <a:ext cx="8354342" cy="3452595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indent="176213" defTabSz="457200" eaLnBrk="1" fontAlgn="auto" latinLnBrk="1" hangingPunct="1">
              <a:lnSpc>
                <a:spcPts val="35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개발자들이 이유를 살펴보니 긴 머리의 할아버지를 할머니로 오인해서 벌어진 일이었다</a:t>
            </a:r>
            <a:r>
              <a:rPr lang="en-US" altLang="ko-KR" sz="2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이에 긴 머리 스타일을 가지고 있는 할아버지의 데이터셋</a:t>
            </a:r>
            <a:r>
              <a:rPr lang="en-US" altLang="ko-KR" sz="2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(Dataset)</a:t>
            </a:r>
            <a:r>
              <a:rPr lang="ko-KR" altLang="en-US" sz="2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 현저하게 부족함을 확인하고 이를 보강하여 이 로봇의 문제를 해결하려고 계획하고 있다고 한다</a:t>
            </a:r>
            <a:r>
              <a:rPr lang="en-US" altLang="ko-KR" sz="2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</a:p>
          <a:p>
            <a:pPr indent="176213" defTabSz="457200" eaLnBrk="1" fontAlgn="auto" latinLnBrk="1" hangingPunct="1">
              <a:lnSpc>
                <a:spcPts val="35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en-US" altLang="ko-KR" sz="2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‘</a:t>
            </a:r>
            <a:r>
              <a:rPr lang="ko-KR" altLang="en-US" sz="2600" b="1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데이터셋’은</a:t>
            </a:r>
            <a:r>
              <a:rPr lang="ko-KR" altLang="en-US" sz="2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특정한 작업을 위해 관련성 있는 데이터를 모아놓은 것을 말한다</a:t>
            </a:r>
            <a:r>
              <a:rPr lang="en-US" altLang="ko-KR" sz="2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4516845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ADCF4C-FAD6-07DE-A10B-4533CB7B6A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46036E63-2D9C-69B6-D600-0A16B2EB011C}"/>
              </a:ext>
            </a:extLst>
          </p:cNvPr>
          <p:cNvSpPr/>
          <p:nvPr/>
        </p:nvSpPr>
        <p:spPr>
          <a:xfrm>
            <a:off x="395536" y="222337"/>
            <a:ext cx="8568952" cy="954107"/>
          </a:xfrm>
          <a:prstGeom prst="roundRect">
            <a:avLst>
              <a:gd name="adj" fmla="val 13558"/>
            </a:avLst>
          </a:prstGeom>
          <a:noFill/>
          <a:ln w="28575">
            <a:solidFill>
              <a:srgbClr val="75DDEA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8154DC83-AF7C-CDE7-80C0-2289B7111ADD}"/>
              </a:ext>
            </a:extLst>
          </p:cNvPr>
          <p:cNvSpPr/>
          <p:nvPr/>
        </p:nvSpPr>
        <p:spPr>
          <a:xfrm>
            <a:off x="361627" y="205232"/>
            <a:ext cx="2338165" cy="988316"/>
          </a:xfrm>
          <a:prstGeom prst="roundRect">
            <a:avLst/>
          </a:prstGeom>
          <a:solidFill>
            <a:srgbClr val="75DDEA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E594A94-3FC6-E446-BC0E-A4F5929AED4C}"/>
              </a:ext>
            </a:extLst>
          </p:cNvPr>
          <p:cNvSpPr txBox="1"/>
          <p:nvPr/>
        </p:nvSpPr>
        <p:spPr>
          <a:xfrm>
            <a:off x="2749399" y="222337"/>
            <a:ext cx="6189718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latinLnBrk="1"/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인공지능 로봇이 잘못된 데이터를 수집하거나 학습한다면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  <a:endParaRPr lang="ko-KR" altLang="en-US" sz="2800" b="1" spc="-15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881930-D6BD-91E8-8E25-DDB76195C051}"/>
              </a:ext>
            </a:extLst>
          </p:cNvPr>
          <p:cNvSpPr txBox="1"/>
          <p:nvPr/>
        </p:nvSpPr>
        <p:spPr>
          <a:xfrm>
            <a:off x="450183" y="265878"/>
            <a:ext cx="2164414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ko-KR" altLang="en-US" sz="20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문제 해결</a:t>
            </a:r>
            <a:endParaRPr lang="en-US" altLang="ko-KR" sz="2000" b="1" spc="-15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ko-KR" altLang="en-US" sz="30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역량 키우기</a:t>
            </a:r>
          </a:p>
        </p:txBody>
      </p:sp>
      <p:pic>
        <p:nvPicPr>
          <p:cNvPr id="25" name="그림 24">
            <a:hlinkClick r:id="rId2" action="ppaction://hlinksldjump"/>
            <a:extLst>
              <a:ext uri="{FF2B5EF4-FFF2-40B4-BE49-F238E27FC236}">
                <a16:creationId xmlns:a16="http://schemas.microsoft.com/office/drawing/2014/main" id="{35A1246B-5936-CF98-4A63-51F3FE50D1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26" name="그림 2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BEC35119-E239-91DC-1B64-A8F33E176AB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27" name="그림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6F5934A4-2C05-F182-985B-E5D6C17753E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C7D6D58-72A2-1E46-295B-2029EC069233}"/>
              </a:ext>
            </a:extLst>
          </p:cNvPr>
          <p:cNvSpPr txBox="1"/>
          <p:nvPr/>
        </p:nvSpPr>
        <p:spPr>
          <a:xfrm>
            <a:off x="734840" y="1412776"/>
            <a:ext cx="8242672" cy="1088969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먼저</a:t>
            </a:r>
            <a:r>
              <a:rPr lang="en-US" altLang="ko-KR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기계학습 플랫폼인 </a:t>
            </a:r>
            <a:r>
              <a:rPr lang="ko-KR" altLang="en-US" sz="2800" b="1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hlinkClick r:id="" action="ppaction://customshow?id=0&amp;return=true"/>
              </a:rPr>
              <a:t>티처블</a:t>
            </a: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hlinkClick r:id="" action="ppaction://customshow?id=0&amp;return=true"/>
              </a:rPr>
              <a:t> 머신*</a:t>
            </a: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을 활용하여 기존의 문제점을 먼저 분석해 보자</a:t>
            </a:r>
            <a:r>
              <a:rPr lang="en-US" altLang="ko-KR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8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Google Shape;11;p2">
            <a:extLst>
              <a:ext uri="{FF2B5EF4-FFF2-40B4-BE49-F238E27FC236}">
                <a16:creationId xmlns:a16="http://schemas.microsoft.com/office/drawing/2014/main" id="{30E5692E-CF6E-D920-A897-FF6F885C1E3E}"/>
              </a:ext>
            </a:extLst>
          </p:cNvPr>
          <p:cNvSpPr/>
          <p:nvPr/>
        </p:nvSpPr>
        <p:spPr>
          <a:xfrm>
            <a:off x="392593" y="1525627"/>
            <a:ext cx="357801" cy="357801"/>
          </a:xfrm>
          <a:prstGeom prst="ellipse">
            <a:avLst/>
          </a:prstGeom>
          <a:solidFill>
            <a:srgbClr val="B462E2"/>
          </a:solidFill>
          <a:ln w="28575">
            <a:solidFill>
              <a:srgbClr val="B462E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3" name="말풍선: 타원형 32">
            <a:extLst>
              <a:ext uri="{FF2B5EF4-FFF2-40B4-BE49-F238E27FC236}">
                <a16:creationId xmlns:a16="http://schemas.microsoft.com/office/drawing/2014/main" id="{EAC20E3F-6794-CD85-EC56-62659FE8ACFF}"/>
              </a:ext>
            </a:extLst>
          </p:cNvPr>
          <p:cNvSpPr/>
          <p:nvPr/>
        </p:nvSpPr>
        <p:spPr bwMode="auto">
          <a:xfrm>
            <a:off x="2392654" y="2788841"/>
            <a:ext cx="1878490" cy="1861043"/>
          </a:xfrm>
          <a:prstGeom prst="wedgeEllipseCallout">
            <a:avLst>
              <a:gd name="adj1" fmla="val 68655"/>
              <a:gd name="adj2" fmla="val 18826"/>
            </a:avLst>
          </a:prstGeom>
          <a:solidFill>
            <a:srgbClr val="35485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4" name="TextBox 33">
            <a:hlinkClick r:id="rId6" action="ppaction://hlinkpres?slideindex=1&amp;slidetitle="/>
            <a:extLst>
              <a:ext uri="{FF2B5EF4-FFF2-40B4-BE49-F238E27FC236}">
                <a16:creationId xmlns:a16="http://schemas.microsoft.com/office/drawing/2014/main" id="{4F97E51F-EDEB-C995-6E56-594A0CBB2CE3}"/>
              </a:ext>
            </a:extLst>
          </p:cNvPr>
          <p:cNvSpPr txBox="1"/>
          <p:nvPr/>
        </p:nvSpPr>
        <p:spPr>
          <a:xfrm>
            <a:off x="2411125" y="3269297"/>
            <a:ext cx="187849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b="1" dirty="0">
                <a:solidFill>
                  <a:srgbClr val="FFFF00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자세히</a:t>
            </a:r>
            <a:endParaRPr lang="en-US" altLang="ko-KR" sz="2800" b="1" dirty="0">
              <a:solidFill>
                <a:srgbClr val="FFFF00"/>
              </a:solidFill>
              <a:latin typeface="Malgun Gothic Semilight" panose="020B0502040204020203" pitchFamily="50" charset="-127"/>
              <a:ea typeface="Malgun Gothic Semilight" panose="020B0502040204020203" pitchFamily="50" charset="-127"/>
              <a:cs typeface="Malgun Gothic Semilight" panose="020B0502040204020203" pitchFamily="50" charset="-127"/>
            </a:endParaRPr>
          </a:p>
          <a:p>
            <a:pPr algn="ctr"/>
            <a:r>
              <a:rPr lang="ko-KR" altLang="en-US" sz="2800" b="1" dirty="0">
                <a:solidFill>
                  <a:srgbClr val="FFFF00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보기</a:t>
            </a:r>
            <a:endParaRPr lang="en-US" altLang="ko-KR" sz="2800" b="1" dirty="0">
              <a:solidFill>
                <a:srgbClr val="FFFF00"/>
              </a:solidFill>
              <a:latin typeface="Malgun Gothic Semilight" panose="020B0502040204020203" pitchFamily="50" charset="-127"/>
              <a:ea typeface="Malgun Gothic Semilight" panose="020B0502040204020203" pitchFamily="50" charset="-127"/>
              <a:cs typeface="Malgun Gothic Semilight" panose="020B0502040204020203" pitchFamily="50" charset="-127"/>
            </a:endParaRPr>
          </a:p>
        </p:txBody>
      </p:sp>
      <p:pic>
        <p:nvPicPr>
          <p:cNvPr id="35" name="그림 34">
            <a:extLst>
              <a:ext uri="{FF2B5EF4-FFF2-40B4-BE49-F238E27FC236}">
                <a16:creationId xmlns:a16="http://schemas.microsoft.com/office/drawing/2014/main" id="{96A52410-0F5F-6811-E835-91E59E4A0DB2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61" t="4589" r="17250" b="4761"/>
          <a:stretch/>
        </p:blipFill>
        <p:spPr>
          <a:xfrm>
            <a:off x="4133766" y="3159125"/>
            <a:ext cx="2426949" cy="2820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5644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D9AB8E08-E8B0-D949-8A4C-BD3BE07453B3}"/>
              </a:ext>
            </a:extLst>
          </p:cNvPr>
          <p:cNvSpPr/>
          <p:nvPr/>
        </p:nvSpPr>
        <p:spPr>
          <a:xfrm>
            <a:off x="395536" y="203003"/>
            <a:ext cx="8568952" cy="6840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3399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9" name="타원 8">
            <a:extLst>
              <a:ext uri="{FF2B5EF4-FFF2-40B4-BE49-F238E27FC236}">
                <a16:creationId xmlns:a16="http://schemas.microsoft.com/office/drawing/2014/main" id="{3EE1BA86-1513-F38B-2705-6F9E36D05C46}"/>
              </a:ext>
            </a:extLst>
          </p:cNvPr>
          <p:cNvSpPr/>
          <p:nvPr/>
        </p:nvSpPr>
        <p:spPr>
          <a:xfrm>
            <a:off x="323528" y="167922"/>
            <a:ext cx="754162" cy="754162"/>
          </a:xfrm>
          <a:prstGeom prst="ellipse">
            <a:avLst/>
          </a:prstGeom>
          <a:solidFill>
            <a:srgbClr val="003399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BBB9227-6F4C-493C-E24D-D15AEFE342A1}"/>
              </a:ext>
            </a:extLst>
          </p:cNvPr>
          <p:cNvSpPr txBox="1"/>
          <p:nvPr/>
        </p:nvSpPr>
        <p:spPr>
          <a:xfrm>
            <a:off x="270255" y="229548"/>
            <a:ext cx="860705" cy="6001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33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33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04</a:t>
            </a:r>
            <a:endParaRPr lang="ko-KR" altLang="en-US" sz="3300" b="1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0D95354-E3BF-71A9-CC40-0D3050F8AAF4}"/>
              </a:ext>
            </a:extLst>
          </p:cNvPr>
          <p:cNvSpPr txBox="1"/>
          <p:nvPr/>
        </p:nvSpPr>
        <p:spPr>
          <a:xfrm>
            <a:off x="1077690" y="283393"/>
            <a:ext cx="565455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dirty="0">
                <a:solidFill>
                  <a:srgbClr val="00339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인공지능과 로봇 윤리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B8D7026-FA8E-0688-35C2-2E79AD70C4FE}"/>
              </a:ext>
            </a:extLst>
          </p:cNvPr>
          <p:cNvSpPr txBox="1"/>
          <p:nvPr/>
        </p:nvSpPr>
        <p:spPr>
          <a:xfrm>
            <a:off x="7452320" y="283393"/>
            <a:ext cx="127173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en-US" altLang="ko-KR" sz="2800" b="1">
                <a:solidFill>
                  <a:srgbClr val="00339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| </a:t>
            </a:r>
            <a:r>
              <a:rPr lang="ko-KR" altLang="en-US" sz="2800" b="1" dirty="0">
                <a:solidFill>
                  <a:srgbClr val="00339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목차</a:t>
            </a:r>
          </a:p>
        </p:txBody>
      </p:sp>
      <p:sp>
        <p:nvSpPr>
          <p:cNvPr id="27" name="TextBox 26">
            <a:hlinkClick r:id="rId2" action="ppaction://hlinksldjump"/>
            <a:extLst>
              <a:ext uri="{FF2B5EF4-FFF2-40B4-BE49-F238E27FC236}">
                <a16:creationId xmlns:a16="http://schemas.microsoft.com/office/drawing/2014/main" id="{7057A7F9-1C57-9940-C880-711D2D465C1B}"/>
              </a:ext>
            </a:extLst>
          </p:cNvPr>
          <p:cNvSpPr txBox="1"/>
          <p:nvPr/>
        </p:nvSpPr>
        <p:spPr>
          <a:xfrm>
            <a:off x="2670628" y="1072315"/>
            <a:ext cx="6298976" cy="504000"/>
          </a:xfrm>
          <a:prstGeom prst="roundRect">
            <a:avLst/>
          </a:prstGeom>
          <a:solidFill>
            <a:srgbClr val="C1C1C1">
              <a:lumMod val="40000"/>
              <a:lumOff val="60000"/>
            </a:srgbClr>
          </a:solidFill>
          <a:ln w="19050">
            <a:noFill/>
          </a:ln>
        </p:spPr>
        <p:txBody>
          <a:bodyPr wrap="square" rtlCol="0" anchor="ctr">
            <a:noAutofit/>
          </a:bodyPr>
          <a:lstStyle/>
          <a:p>
            <a:pPr marR="0" lvl="0" indent="268288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이 단원을 배우고 나면</a:t>
            </a:r>
          </a:p>
        </p:txBody>
      </p:sp>
      <p:sp>
        <p:nvSpPr>
          <p:cNvPr id="28" name="사각형: 둥근 모서리 27">
            <a:hlinkClick r:id="rId3" action="ppaction://hlinksldjump"/>
            <a:extLst>
              <a:ext uri="{FF2B5EF4-FFF2-40B4-BE49-F238E27FC236}">
                <a16:creationId xmlns:a16="http://schemas.microsoft.com/office/drawing/2014/main" id="{49C569C0-957D-907A-7CB9-A7C10A3DD5AF}"/>
              </a:ext>
            </a:extLst>
          </p:cNvPr>
          <p:cNvSpPr/>
          <p:nvPr/>
        </p:nvSpPr>
        <p:spPr>
          <a:xfrm>
            <a:off x="348308" y="1045973"/>
            <a:ext cx="2495502" cy="576000"/>
          </a:xfrm>
          <a:prstGeom prst="roundRect">
            <a:avLst/>
          </a:prstGeom>
          <a:solidFill>
            <a:srgbClr val="FFFF66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  <a:lumOff val="25000"/>
                  </a:scheme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학습 목표</a:t>
            </a:r>
          </a:p>
        </p:txBody>
      </p:sp>
      <p:sp>
        <p:nvSpPr>
          <p:cNvPr id="29" name="TextBox 28">
            <a:hlinkClick r:id="rId4" action="ppaction://hlinksldjump"/>
            <a:extLst>
              <a:ext uri="{FF2B5EF4-FFF2-40B4-BE49-F238E27FC236}">
                <a16:creationId xmlns:a16="http://schemas.microsoft.com/office/drawing/2014/main" id="{75E1106C-3632-5892-E413-872A9EA5AA05}"/>
              </a:ext>
            </a:extLst>
          </p:cNvPr>
          <p:cNvSpPr txBox="1"/>
          <p:nvPr/>
        </p:nvSpPr>
        <p:spPr>
          <a:xfrm>
            <a:off x="2670628" y="1697029"/>
            <a:ext cx="6293859" cy="756000"/>
          </a:xfrm>
          <a:prstGeom prst="roundRect">
            <a:avLst>
              <a:gd name="adj" fmla="val 11856"/>
            </a:avLst>
          </a:prstGeom>
          <a:solidFill>
            <a:srgbClr val="C1C1C1">
              <a:lumMod val="40000"/>
              <a:lumOff val="60000"/>
            </a:srgbClr>
          </a:solidFill>
          <a:ln w="19050">
            <a:noFill/>
          </a:ln>
        </p:spPr>
        <p:txBody>
          <a:bodyPr wrap="square" rtlCol="0" anchor="ctr">
            <a:noAutofit/>
          </a:bodyPr>
          <a:lstStyle/>
          <a:p>
            <a:pPr marL="268288" marR="0" lvl="0" defTabSz="91440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600" b="1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인간에게 도움을 준 로봇 </a:t>
            </a:r>
            <a:r>
              <a:rPr lang="en-US" altLang="ko-KR" sz="2600" b="1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vs</a:t>
            </a:r>
          </a:p>
          <a:p>
            <a:pPr marL="268288" marR="0" lvl="0" defTabSz="91440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600" b="1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인간에게 아픔을 준 로봇</a:t>
            </a:r>
          </a:p>
        </p:txBody>
      </p:sp>
      <p:sp>
        <p:nvSpPr>
          <p:cNvPr id="30" name="사각형: 둥근 모서리 29">
            <a:hlinkClick r:id="rId2" action="ppaction://hlinksldjump"/>
            <a:extLst>
              <a:ext uri="{FF2B5EF4-FFF2-40B4-BE49-F238E27FC236}">
                <a16:creationId xmlns:a16="http://schemas.microsoft.com/office/drawing/2014/main" id="{13625ED9-A4F1-30CF-86CC-FBD7BCA95163}"/>
              </a:ext>
            </a:extLst>
          </p:cNvPr>
          <p:cNvSpPr/>
          <p:nvPr/>
        </p:nvSpPr>
        <p:spPr>
          <a:xfrm>
            <a:off x="348306" y="1661029"/>
            <a:ext cx="2495502" cy="828000"/>
          </a:xfrm>
          <a:prstGeom prst="roundRect">
            <a:avLst>
              <a:gd name="adj" fmla="val 13620"/>
            </a:avLst>
          </a:prstGeom>
          <a:solidFill>
            <a:srgbClr val="FFFF66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  <a:lumOff val="25000"/>
                  </a:scheme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생각 열기</a:t>
            </a:r>
          </a:p>
        </p:txBody>
      </p:sp>
      <p:sp>
        <p:nvSpPr>
          <p:cNvPr id="31" name="TextBox 30">
            <a:hlinkClick r:id="rId5" action="ppaction://hlinksldjump"/>
            <a:extLst>
              <a:ext uri="{FF2B5EF4-FFF2-40B4-BE49-F238E27FC236}">
                <a16:creationId xmlns:a16="http://schemas.microsoft.com/office/drawing/2014/main" id="{1B73A0FD-D984-A75C-D84A-6DD53A424E48}"/>
              </a:ext>
            </a:extLst>
          </p:cNvPr>
          <p:cNvSpPr txBox="1"/>
          <p:nvPr/>
        </p:nvSpPr>
        <p:spPr>
          <a:xfrm>
            <a:off x="2670628" y="2560803"/>
            <a:ext cx="6293859" cy="504000"/>
          </a:xfrm>
          <a:prstGeom prst="roundRect">
            <a:avLst/>
          </a:prstGeom>
          <a:solidFill>
            <a:srgbClr val="C1C1C1">
              <a:lumMod val="40000"/>
              <a:lumOff val="60000"/>
            </a:srgbClr>
          </a:solidFill>
          <a:ln w="19050">
            <a:noFill/>
          </a:ln>
        </p:spPr>
        <p:txBody>
          <a:bodyPr wrap="square" rtlCol="0" anchor="ctr">
            <a:noAutofit/>
          </a:bodyPr>
          <a:lstStyle/>
          <a:p>
            <a:pPr marR="0" lvl="0" indent="268288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인공지능 기술의 이해</a:t>
            </a:r>
          </a:p>
        </p:txBody>
      </p:sp>
      <p:sp>
        <p:nvSpPr>
          <p:cNvPr id="32" name="사각형: 둥근 모서리 31">
            <a:hlinkClick r:id="rId6" action="ppaction://hlinksldjump"/>
            <a:extLst>
              <a:ext uri="{FF2B5EF4-FFF2-40B4-BE49-F238E27FC236}">
                <a16:creationId xmlns:a16="http://schemas.microsoft.com/office/drawing/2014/main" id="{A9F7B3EF-9E62-FFED-4E61-EF61FCEE5962}"/>
              </a:ext>
            </a:extLst>
          </p:cNvPr>
          <p:cNvSpPr/>
          <p:nvPr/>
        </p:nvSpPr>
        <p:spPr>
          <a:xfrm>
            <a:off x="348306" y="2528085"/>
            <a:ext cx="2495502" cy="576000"/>
          </a:xfrm>
          <a:prstGeom prst="roundRect">
            <a:avLst/>
          </a:prstGeom>
          <a:solidFill>
            <a:srgbClr val="B462E2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본문 </a:t>
            </a:r>
            <a:r>
              <a:rPr kumimoji="0" lang="en-US" altLang="ko-KR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1</a:t>
            </a:r>
            <a:endParaRPr kumimoji="0" lang="ko-KR" altLang="en-US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33" name="TextBox 32">
            <a:hlinkClick r:id="rId6" action="ppaction://hlinksldjump"/>
            <a:extLst>
              <a:ext uri="{FF2B5EF4-FFF2-40B4-BE49-F238E27FC236}">
                <a16:creationId xmlns:a16="http://schemas.microsoft.com/office/drawing/2014/main" id="{495B7B5D-6DA7-976E-9A6E-77F643020A49}"/>
              </a:ext>
            </a:extLst>
          </p:cNvPr>
          <p:cNvSpPr txBox="1"/>
          <p:nvPr/>
        </p:nvSpPr>
        <p:spPr>
          <a:xfrm>
            <a:off x="2673936" y="3812197"/>
            <a:ext cx="6290497" cy="468000"/>
          </a:xfrm>
          <a:prstGeom prst="roundRect">
            <a:avLst/>
          </a:prstGeom>
          <a:solidFill>
            <a:srgbClr val="C1C1C1">
              <a:lumMod val="40000"/>
              <a:lumOff val="60000"/>
            </a:srgbClr>
          </a:solidFill>
          <a:ln w="19050">
            <a:noFill/>
          </a:ln>
        </p:spPr>
        <p:txBody>
          <a:bodyPr wrap="square" rtlCol="0" anchor="ctr">
            <a:noAutofit/>
          </a:bodyPr>
          <a:lstStyle/>
          <a:p>
            <a:pPr marL="268288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1" i="0" u="none" strike="noStrike" kern="0" cap="none" spc="-15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내 주변에서 인공지능 로봇의 영향 살펴보기</a:t>
            </a:r>
          </a:p>
        </p:txBody>
      </p:sp>
      <p:sp>
        <p:nvSpPr>
          <p:cNvPr id="34" name="TextBox 33">
            <a:hlinkClick r:id="" action="ppaction://noaction"/>
            <a:extLst>
              <a:ext uri="{FF2B5EF4-FFF2-40B4-BE49-F238E27FC236}">
                <a16:creationId xmlns:a16="http://schemas.microsoft.com/office/drawing/2014/main" id="{5CBE54F4-D5E8-F0DC-7700-7137D77070FF}"/>
              </a:ext>
            </a:extLst>
          </p:cNvPr>
          <p:cNvSpPr txBox="1"/>
          <p:nvPr/>
        </p:nvSpPr>
        <p:spPr>
          <a:xfrm>
            <a:off x="348306" y="3758197"/>
            <a:ext cx="2495502" cy="576000"/>
          </a:xfrm>
          <a:prstGeom prst="roundRect">
            <a:avLst/>
          </a:prstGeom>
          <a:solidFill>
            <a:srgbClr val="E9D1F7"/>
          </a:solidFill>
          <a:ln w="9525">
            <a:noFill/>
          </a:ln>
        </p:spPr>
        <p:txBody>
          <a:bodyPr wrap="square" lIns="72000" rIns="72000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600" b="1" i="0" u="none" strike="noStrike" kern="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  <a:lumOff val="25000"/>
                  </a:scheme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잠깐 해보기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D92F792-5537-EBEA-331A-C73D14A87126}"/>
              </a:ext>
            </a:extLst>
          </p:cNvPr>
          <p:cNvSpPr txBox="1"/>
          <p:nvPr/>
        </p:nvSpPr>
        <p:spPr>
          <a:xfrm>
            <a:off x="3665341" y="6465313"/>
            <a:ext cx="18133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b="1" dirty="0">
                <a:solidFill>
                  <a:srgbClr val="40404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㈜ </a:t>
            </a:r>
            <a:r>
              <a:rPr lang="ko-KR" altLang="en-US" sz="2000" b="1" dirty="0" err="1">
                <a:solidFill>
                  <a:srgbClr val="40404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삼양미디어</a:t>
            </a:r>
            <a:endParaRPr lang="ko-KR" altLang="en-US" sz="2000" b="1" dirty="0">
              <a:solidFill>
                <a:srgbClr val="40404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" name="TextBox 5">
            <a:hlinkClick r:id="rId7" action="ppaction://hlinksldjump"/>
            <a:extLst>
              <a:ext uri="{FF2B5EF4-FFF2-40B4-BE49-F238E27FC236}">
                <a16:creationId xmlns:a16="http://schemas.microsoft.com/office/drawing/2014/main" id="{3E450D1B-8C8A-1462-777E-71D412AEC0ED}"/>
              </a:ext>
            </a:extLst>
          </p:cNvPr>
          <p:cNvSpPr txBox="1"/>
          <p:nvPr/>
        </p:nvSpPr>
        <p:spPr>
          <a:xfrm>
            <a:off x="2670628" y="3177000"/>
            <a:ext cx="6293859" cy="504000"/>
          </a:xfrm>
          <a:prstGeom prst="roundRect">
            <a:avLst/>
          </a:prstGeom>
          <a:solidFill>
            <a:srgbClr val="C1C1C1">
              <a:lumMod val="40000"/>
              <a:lumOff val="60000"/>
            </a:srgbClr>
          </a:solidFill>
          <a:ln w="19050">
            <a:noFill/>
          </a:ln>
        </p:spPr>
        <p:txBody>
          <a:bodyPr wrap="square" rtlCol="0" anchor="ctr">
            <a:noAutofit/>
          </a:bodyPr>
          <a:lstStyle/>
          <a:p>
            <a:pPr marR="0" lvl="0" indent="268288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인공지능 로봇의 특징</a:t>
            </a:r>
          </a:p>
        </p:txBody>
      </p:sp>
      <p:sp>
        <p:nvSpPr>
          <p:cNvPr id="7" name="사각형: 둥근 모서리 6">
            <a:hlinkClick r:id="rId6" action="ppaction://hlinksldjump"/>
            <a:extLst>
              <a:ext uri="{FF2B5EF4-FFF2-40B4-BE49-F238E27FC236}">
                <a16:creationId xmlns:a16="http://schemas.microsoft.com/office/drawing/2014/main" id="{0CD27591-C0E3-2250-F26A-DD963D90EFD4}"/>
              </a:ext>
            </a:extLst>
          </p:cNvPr>
          <p:cNvSpPr/>
          <p:nvPr/>
        </p:nvSpPr>
        <p:spPr>
          <a:xfrm>
            <a:off x="348306" y="3143141"/>
            <a:ext cx="2495502" cy="576000"/>
          </a:xfrm>
          <a:prstGeom prst="roundRect">
            <a:avLst/>
          </a:prstGeom>
          <a:solidFill>
            <a:srgbClr val="B462E2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본문 </a:t>
            </a:r>
            <a:r>
              <a:rPr kumimoji="0" lang="en-US" altLang="ko-KR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2</a:t>
            </a:r>
            <a:endParaRPr kumimoji="0" lang="ko-KR" altLang="en-US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9" name="TextBox 18">
            <a:hlinkClick r:id="rId8" action="ppaction://hlinksldjump"/>
            <a:extLst>
              <a:ext uri="{FF2B5EF4-FFF2-40B4-BE49-F238E27FC236}">
                <a16:creationId xmlns:a16="http://schemas.microsoft.com/office/drawing/2014/main" id="{0376CF92-32A3-2F22-59C3-C32B96E68A26}"/>
              </a:ext>
            </a:extLst>
          </p:cNvPr>
          <p:cNvSpPr txBox="1"/>
          <p:nvPr/>
        </p:nvSpPr>
        <p:spPr>
          <a:xfrm>
            <a:off x="2670629" y="5019681"/>
            <a:ext cx="6293859" cy="504000"/>
          </a:xfrm>
          <a:prstGeom prst="roundRect">
            <a:avLst>
              <a:gd name="adj" fmla="val 11856"/>
            </a:avLst>
          </a:prstGeom>
          <a:solidFill>
            <a:srgbClr val="C1C1C1">
              <a:lumMod val="40000"/>
              <a:lumOff val="60000"/>
            </a:srgbClr>
          </a:solidFill>
          <a:ln w="19050">
            <a:noFill/>
          </a:ln>
        </p:spPr>
        <p:txBody>
          <a:bodyPr wrap="square" rtlCol="0" anchor="ctr">
            <a:noAutofit/>
          </a:bodyPr>
          <a:lstStyle/>
          <a:p>
            <a:pPr marL="268288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인공지능 인식 기술</a:t>
            </a:r>
            <a:r>
              <a:rPr kumimoji="0" lang="en-US" altLang="ko-KR" sz="2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kumimoji="0" lang="ko-KR" altLang="en-US" sz="2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이대로 괜찮을까</a:t>
            </a:r>
            <a:r>
              <a:rPr kumimoji="0" lang="en-US" altLang="ko-KR" sz="2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  <a:endParaRPr kumimoji="0" lang="ko-KR" altLang="en-US" sz="2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6" name="TextBox 15">
            <a:hlinkClick r:id="" action="ppaction://noaction"/>
            <a:extLst>
              <a:ext uri="{FF2B5EF4-FFF2-40B4-BE49-F238E27FC236}">
                <a16:creationId xmlns:a16="http://schemas.microsoft.com/office/drawing/2014/main" id="{901FC903-F3AC-957A-A69B-24C9C1AC07C6}"/>
              </a:ext>
            </a:extLst>
          </p:cNvPr>
          <p:cNvSpPr txBox="1"/>
          <p:nvPr/>
        </p:nvSpPr>
        <p:spPr>
          <a:xfrm>
            <a:off x="348306" y="4988309"/>
            <a:ext cx="2495502" cy="576000"/>
          </a:xfrm>
          <a:prstGeom prst="roundRect">
            <a:avLst>
              <a:gd name="adj" fmla="val 10052"/>
            </a:avLst>
          </a:prstGeom>
          <a:solidFill>
            <a:srgbClr val="75DDEA"/>
          </a:solidFill>
          <a:ln w="9525">
            <a:noFill/>
          </a:ln>
        </p:spPr>
        <p:txBody>
          <a:bodyPr wrap="square" lIns="0" rIns="0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0" cap="none" normalizeH="0" baseline="0" noProof="0" dirty="0">
                <a:ln>
                  <a:noFill/>
                </a:ln>
                <a:solidFill>
                  <a:schemeClr val="accent4">
                    <a:lumMod val="75000"/>
                    <a:lumOff val="25000"/>
                  </a:scheme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주제 탐구 활동</a:t>
            </a:r>
          </a:p>
        </p:txBody>
      </p:sp>
      <p:sp>
        <p:nvSpPr>
          <p:cNvPr id="3" name="TextBox 2">
            <a:hlinkClick r:id="rId9" action="ppaction://hlinksldjump"/>
            <a:extLst>
              <a:ext uri="{FF2B5EF4-FFF2-40B4-BE49-F238E27FC236}">
                <a16:creationId xmlns:a16="http://schemas.microsoft.com/office/drawing/2014/main" id="{D14ABF30-12C5-42B4-48B8-43E90C13A81F}"/>
              </a:ext>
            </a:extLst>
          </p:cNvPr>
          <p:cNvSpPr txBox="1"/>
          <p:nvPr/>
        </p:nvSpPr>
        <p:spPr>
          <a:xfrm>
            <a:off x="2670628" y="4408773"/>
            <a:ext cx="6293859" cy="504000"/>
          </a:xfrm>
          <a:prstGeom prst="roundRect">
            <a:avLst/>
          </a:prstGeom>
          <a:solidFill>
            <a:srgbClr val="C1C1C1">
              <a:lumMod val="40000"/>
              <a:lumOff val="60000"/>
            </a:srgbClr>
          </a:solidFill>
          <a:ln w="19050">
            <a:noFill/>
          </a:ln>
        </p:spPr>
        <p:txBody>
          <a:bodyPr wrap="square" rtlCol="0" anchor="ctr">
            <a:noAutofit/>
          </a:bodyPr>
          <a:lstStyle/>
          <a:p>
            <a:pPr marR="0" lvl="0" indent="268288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인공지능 로봇과 윤리</a:t>
            </a:r>
          </a:p>
        </p:txBody>
      </p:sp>
      <p:sp>
        <p:nvSpPr>
          <p:cNvPr id="4" name="사각형: 둥근 모서리 3">
            <a:hlinkClick r:id="rId6" action="ppaction://hlinksldjump"/>
            <a:extLst>
              <a:ext uri="{FF2B5EF4-FFF2-40B4-BE49-F238E27FC236}">
                <a16:creationId xmlns:a16="http://schemas.microsoft.com/office/drawing/2014/main" id="{8D8DE671-AA75-05F9-B055-1E176E16151E}"/>
              </a:ext>
            </a:extLst>
          </p:cNvPr>
          <p:cNvSpPr/>
          <p:nvPr/>
        </p:nvSpPr>
        <p:spPr>
          <a:xfrm>
            <a:off x="348306" y="4373253"/>
            <a:ext cx="2495502" cy="576000"/>
          </a:xfrm>
          <a:prstGeom prst="roundRect">
            <a:avLst/>
          </a:prstGeom>
          <a:solidFill>
            <a:srgbClr val="B462E2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본문 </a:t>
            </a:r>
            <a:r>
              <a:rPr kumimoji="0" lang="en-US" altLang="ko-KR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3</a:t>
            </a:r>
            <a:endParaRPr kumimoji="0" lang="ko-KR" altLang="en-US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TextBox 9">
            <a:hlinkClick r:id="rId10" action="ppaction://hlinksldjump"/>
            <a:extLst>
              <a:ext uri="{FF2B5EF4-FFF2-40B4-BE49-F238E27FC236}">
                <a16:creationId xmlns:a16="http://schemas.microsoft.com/office/drawing/2014/main" id="{38BAA032-9E7F-5B37-13AF-C5E9961117F8}"/>
              </a:ext>
            </a:extLst>
          </p:cNvPr>
          <p:cNvSpPr txBox="1"/>
          <p:nvPr/>
        </p:nvSpPr>
        <p:spPr>
          <a:xfrm>
            <a:off x="2699792" y="5640546"/>
            <a:ext cx="6273626" cy="756000"/>
          </a:xfrm>
          <a:prstGeom prst="roundRect">
            <a:avLst/>
          </a:prstGeom>
          <a:solidFill>
            <a:srgbClr val="C1C1C1">
              <a:lumMod val="40000"/>
              <a:lumOff val="60000"/>
            </a:srgbClr>
          </a:solidFill>
          <a:ln w="19050">
            <a:noFill/>
          </a:ln>
        </p:spPr>
        <p:txBody>
          <a:bodyPr wrap="square" rtlCol="0" anchor="ctr">
            <a:noAutofit/>
          </a:bodyPr>
          <a:lstStyle/>
          <a:p>
            <a:pPr marL="176213" marR="0" lvl="0" defTabSz="91440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인공지능 로봇이 잘못된 데이터를 수집하거나 학습한다면</a:t>
            </a:r>
            <a:r>
              <a:rPr kumimoji="0" lang="en-US" altLang="ko-KR" sz="2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  <a:endParaRPr kumimoji="0" lang="ko-KR" altLang="en-US" sz="2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TextBox 10">
            <a:hlinkClick r:id="" action="ppaction://noaction"/>
            <a:extLst>
              <a:ext uri="{FF2B5EF4-FFF2-40B4-BE49-F238E27FC236}">
                <a16:creationId xmlns:a16="http://schemas.microsoft.com/office/drawing/2014/main" id="{6F4F41B3-03E7-49AC-3C57-B3A6F19EC11D}"/>
              </a:ext>
            </a:extLst>
          </p:cNvPr>
          <p:cNvSpPr txBox="1"/>
          <p:nvPr/>
        </p:nvSpPr>
        <p:spPr>
          <a:xfrm>
            <a:off x="348306" y="5603368"/>
            <a:ext cx="2495502" cy="828000"/>
          </a:xfrm>
          <a:prstGeom prst="roundRect">
            <a:avLst>
              <a:gd name="adj" fmla="val 10977"/>
            </a:avLst>
          </a:prstGeom>
          <a:solidFill>
            <a:srgbClr val="75DDEA"/>
          </a:solidFill>
          <a:ln w="9525">
            <a:noFill/>
          </a:ln>
        </p:spPr>
        <p:txBody>
          <a:bodyPr wrap="square" lIns="0" rIns="0" rtlCol="0" anchor="ctr">
            <a:no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문제 해결</a:t>
            </a:r>
            <a:endParaRPr lang="en-US" altLang="ko-KR" sz="28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역량 키우기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7146E9AB-38AB-8175-A779-97457E87E5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4280847-B4F1-4967-E02B-BA268BB22A30}"/>
              </a:ext>
            </a:extLst>
          </p:cNvPr>
          <p:cNvSpPr txBox="1"/>
          <p:nvPr/>
        </p:nvSpPr>
        <p:spPr>
          <a:xfrm>
            <a:off x="215900" y="241072"/>
            <a:ext cx="8890000" cy="5333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* </a:t>
            </a:r>
            <a:r>
              <a:rPr kumimoji="0" lang="ko-KR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티처블</a:t>
            </a:r>
            <a:r>
              <a:rPr kumimoji="0" lang="ko-KR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머신</a:t>
            </a:r>
            <a:r>
              <a:rPr kumimoji="0" lang="en-US" altLang="ko-KR" sz="2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(https://teachablemachine.withgoogle.com)</a:t>
            </a:r>
          </a:p>
          <a:p>
            <a:pPr marL="0" marR="0" lvl="0" indent="0" algn="l" defTabSz="4572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구글에서 만든 웹 기반 </a:t>
            </a:r>
            <a:r>
              <a:rPr kumimoji="0" lang="ko-KR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노코드</a:t>
            </a:r>
            <a:r>
              <a:rPr kumimoji="0" lang="ko-KR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인공지능 학습 도구다</a:t>
            </a:r>
            <a:r>
              <a:rPr kumimoji="0" lang="en-US" altLang="ko-KR" sz="2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. </a:t>
            </a:r>
            <a:r>
              <a:rPr kumimoji="0" lang="ko-KR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이미지</a:t>
            </a:r>
            <a:r>
              <a:rPr kumimoji="0" lang="en-US" altLang="ko-KR" sz="2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사운드</a:t>
            </a:r>
            <a:r>
              <a:rPr kumimoji="0" lang="en-US" altLang="ko-KR" sz="2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자세를 인식하도록 컴퓨터를 학습시켜서 사이트</a:t>
            </a:r>
            <a:r>
              <a:rPr kumimoji="0" lang="en-US" altLang="ko-KR" sz="2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앱 등에 사용할 수 있는 기계학습 모델을 쉽고 빠르게 만들 수 있다</a:t>
            </a:r>
            <a:r>
              <a:rPr kumimoji="0" lang="en-US" altLang="ko-KR" sz="2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. </a:t>
            </a:r>
            <a:r>
              <a:rPr kumimoji="0" lang="ko-KR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전문 지식이나 코딩 능력이 필요하지 않아서 초등학생도 만들 수 있을 정도로 이해하기 쉽다는 점이 가장 큰 장점이다</a:t>
            </a:r>
            <a:r>
              <a:rPr kumimoji="0" lang="en-US" altLang="ko-KR" sz="28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7931945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961B06-11C2-9706-13CE-ADBC4661A3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5215FC7E-1CB7-8C3C-CD54-5A13EEB17E93}"/>
              </a:ext>
            </a:extLst>
          </p:cNvPr>
          <p:cNvSpPr/>
          <p:nvPr/>
        </p:nvSpPr>
        <p:spPr>
          <a:xfrm>
            <a:off x="395536" y="222337"/>
            <a:ext cx="8568952" cy="954107"/>
          </a:xfrm>
          <a:prstGeom prst="roundRect">
            <a:avLst>
              <a:gd name="adj" fmla="val 13558"/>
            </a:avLst>
          </a:prstGeom>
          <a:noFill/>
          <a:ln w="28575">
            <a:solidFill>
              <a:srgbClr val="75DDEA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52547E44-9F98-5918-4924-737A2F528973}"/>
              </a:ext>
            </a:extLst>
          </p:cNvPr>
          <p:cNvSpPr/>
          <p:nvPr/>
        </p:nvSpPr>
        <p:spPr>
          <a:xfrm>
            <a:off x="361627" y="205232"/>
            <a:ext cx="2338165" cy="988316"/>
          </a:xfrm>
          <a:prstGeom prst="roundRect">
            <a:avLst/>
          </a:prstGeom>
          <a:solidFill>
            <a:srgbClr val="75DDEA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E910E7-CF25-F80A-18E2-7AA16BFBE8E6}"/>
              </a:ext>
            </a:extLst>
          </p:cNvPr>
          <p:cNvSpPr txBox="1"/>
          <p:nvPr/>
        </p:nvSpPr>
        <p:spPr>
          <a:xfrm>
            <a:off x="2749399" y="222337"/>
            <a:ext cx="6189718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latinLnBrk="1"/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인공지능 로봇이 잘못된 데이터를 수집하거나 학습한다면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  <a:endParaRPr lang="ko-KR" altLang="en-US" sz="2800" b="1" spc="-15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7C99F80-0756-53F9-213E-1B95BDEF46C2}"/>
              </a:ext>
            </a:extLst>
          </p:cNvPr>
          <p:cNvSpPr txBox="1"/>
          <p:nvPr/>
        </p:nvSpPr>
        <p:spPr>
          <a:xfrm>
            <a:off x="450183" y="265878"/>
            <a:ext cx="2164414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ko-KR" altLang="en-US" sz="20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문제 해결</a:t>
            </a:r>
            <a:endParaRPr lang="en-US" altLang="ko-KR" sz="2000" b="1" spc="-15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ko-KR" altLang="en-US" sz="30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역량 키우기</a:t>
            </a:r>
          </a:p>
        </p:txBody>
      </p:sp>
      <p:pic>
        <p:nvPicPr>
          <p:cNvPr id="25" name="그림 24">
            <a:hlinkClick r:id="rId2" action="ppaction://hlinksldjump"/>
            <a:extLst>
              <a:ext uri="{FF2B5EF4-FFF2-40B4-BE49-F238E27FC236}">
                <a16:creationId xmlns:a16="http://schemas.microsoft.com/office/drawing/2014/main" id="{3AB51F1F-3F1C-198E-05B7-7711B681F1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26" name="그림 2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BB5193F7-C3B1-E01B-F22E-AC5D897224C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27" name="그림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9651A20-418E-4113-BB0F-8332531E6CF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22A79DE-0DEA-C8FE-5792-8BAAA3B9B407}"/>
              </a:ext>
            </a:extLst>
          </p:cNvPr>
          <p:cNvSpPr txBox="1"/>
          <p:nvPr/>
        </p:nvSpPr>
        <p:spPr>
          <a:xfrm>
            <a:off x="734840" y="1412776"/>
            <a:ext cx="8242672" cy="1088969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먼저</a:t>
            </a:r>
            <a:r>
              <a:rPr lang="en-US" altLang="ko-KR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기계학습 플랫폼인 </a:t>
            </a:r>
            <a:r>
              <a:rPr lang="ko-KR" altLang="en-US" sz="2800" b="1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티처블</a:t>
            </a: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800" b="1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머신을</a:t>
            </a: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활용하여 기존의 문제점을 먼저 분석해 보자</a:t>
            </a:r>
            <a:r>
              <a:rPr lang="en-US" altLang="ko-KR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8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Google Shape;11;p2">
            <a:extLst>
              <a:ext uri="{FF2B5EF4-FFF2-40B4-BE49-F238E27FC236}">
                <a16:creationId xmlns:a16="http://schemas.microsoft.com/office/drawing/2014/main" id="{939C1150-CF02-25B9-9A02-E5F68FF99C90}"/>
              </a:ext>
            </a:extLst>
          </p:cNvPr>
          <p:cNvSpPr/>
          <p:nvPr/>
        </p:nvSpPr>
        <p:spPr>
          <a:xfrm>
            <a:off x="392593" y="1525627"/>
            <a:ext cx="357801" cy="357801"/>
          </a:xfrm>
          <a:prstGeom prst="ellipse">
            <a:avLst/>
          </a:prstGeom>
          <a:solidFill>
            <a:srgbClr val="B462E2"/>
          </a:solidFill>
          <a:ln w="28575">
            <a:solidFill>
              <a:srgbClr val="B462E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4FC584F-6A90-0064-B2AD-525837DB593D}"/>
              </a:ext>
            </a:extLst>
          </p:cNvPr>
          <p:cNvSpPr txBox="1"/>
          <p:nvPr/>
        </p:nvSpPr>
        <p:spPr>
          <a:xfrm>
            <a:off x="1013495" y="2598432"/>
            <a:ext cx="7734969" cy="994589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36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기계학습 성능 테스트 결과 기존의 데이터로 학습한 인공지능 모델은 어떤 문제가 있는 걸까</a:t>
            </a:r>
            <a:r>
              <a:rPr lang="en-US" altLang="ko-KR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  <a:endParaRPr lang="ko-KR" altLang="en-US" sz="27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3" name="Google Shape;11;p2">
            <a:extLst>
              <a:ext uri="{FF2B5EF4-FFF2-40B4-BE49-F238E27FC236}">
                <a16:creationId xmlns:a16="http://schemas.microsoft.com/office/drawing/2014/main" id="{195E1856-1EF1-1F05-B8E0-41BE889FFCAF}"/>
              </a:ext>
            </a:extLst>
          </p:cNvPr>
          <p:cNvSpPr/>
          <p:nvPr/>
        </p:nvSpPr>
        <p:spPr>
          <a:xfrm>
            <a:off x="678512" y="2671824"/>
            <a:ext cx="324000" cy="324000"/>
          </a:xfrm>
          <a:prstGeom prst="ellipse">
            <a:avLst/>
          </a:prstGeom>
          <a:solidFill>
            <a:schemeClr val="bg1"/>
          </a:solidFill>
          <a:ln w="28575">
            <a:solidFill>
              <a:srgbClr val="B462E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200" b="1" dirty="0">
                <a:solidFill>
                  <a:srgbClr val="B462E2"/>
                </a:solidFill>
                <a:latin typeface="+mj-ea"/>
                <a:ea typeface="+mj-ea"/>
              </a:rPr>
              <a:t>1</a:t>
            </a:r>
            <a:endParaRPr sz="2200" b="1" dirty="0">
              <a:solidFill>
                <a:srgbClr val="B462E2"/>
              </a:solidFill>
              <a:latin typeface="+mj-ea"/>
              <a:ea typeface="+mj-ea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4588236-CE89-9CA3-C63A-62778792D819}"/>
              </a:ext>
            </a:extLst>
          </p:cNvPr>
          <p:cNvSpPr txBox="1"/>
          <p:nvPr/>
        </p:nvSpPr>
        <p:spPr>
          <a:xfrm>
            <a:off x="321413" y="3572929"/>
            <a:ext cx="8680727" cy="27853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>
              <a:spcBef>
                <a:spcPts val="0"/>
              </a:spcBef>
              <a:spcAft>
                <a:spcPts val="0"/>
              </a:spcAft>
            </a:pPr>
            <a:r>
              <a:rPr lang="ko-KR" altLang="en-US" sz="25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기존의 데이터셋은 할머니와 할아버지를 구별하는 데 필요한 다양한 특징을 충분히 반영하지 못한 편향된 </a:t>
            </a:r>
            <a:r>
              <a:rPr lang="ko-KR" altLang="en-US" sz="2500" b="1" kern="0" dirty="0" err="1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데이터셋이었다</a:t>
            </a:r>
            <a:r>
              <a:rPr lang="en-US" altLang="ko-KR" sz="25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5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특히</a:t>
            </a:r>
            <a:r>
              <a:rPr lang="en-US" altLang="ko-KR" sz="25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5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긴 머리를 가진 할아버지의 데이터가 부족하여</a:t>
            </a:r>
            <a:r>
              <a:rPr lang="en-US" altLang="ko-KR" sz="25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5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로봇이 긴 머리를 여성</a:t>
            </a:r>
            <a:r>
              <a:rPr lang="en-US" altLang="ko-KR" sz="25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5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할머니</a:t>
            </a:r>
            <a:r>
              <a:rPr lang="en-US" altLang="ko-KR" sz="25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25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으로 잘못 인식하는 문제가 발생했다</a:t>
            </a:r>
            <a:r>
              <a:rPr lang="en-US" altLang="ko-KR" sz="25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5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이는 </a:t>
            </a:r>
            <a:r>
              <a:rPr lang="en-US" altLang="ko-KR" sz="25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AI</a:t>
            </a:r>
            <a:r>
              <a:rPr lang="ko-KR" altLang="en-US" sz="25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가 학습할 때 훈련 데이터가 특정 특성을 충분히 포함하지 않을 경우</a:t>
            </a:r>
            <a:r>
              <a:rPr lang="en-US" altLang="ko-KR" sz="25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5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현실에서 오작동할 가능성이 높아지는 문제</a:t>
            </a:r>
            <a:r>
              <a:rPr lang="en-US" altLang="ko-KR" sz="25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5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데이터 편향</a:t>
            </a:r>
            <a:r>
              <a:rPr lang="en-US" altLang="ko-KR" sz="25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25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를 보여주는 사례이다</a:t>
            </a:r>
            <a:r>
              <a:rPr lang="en-US" altLang="ko-KR" sz="25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  <p:grpSp>
        <p:nvGrpSpPr>
          <p:cNvPr id="28" name="그룹 27">
            <a:extLst>
              <a:ext uri="{FF2B5EF4-FFF2-40B4-BE49-F238E27FC236}">
                <a16:creationId xmlns:a16="http://schemas.microsoft.com/office/drawing/2014/main" id="{AE309E28-08E4-4C43-B678-C7598DAF1158}"/>
              </a:ext>
            </a:extLst>
          </p:cNvPr>
          <p:cNvGrpSpPr/>
          <p:nvPr/>
        </p:nvGrpSpPr>
        <p:grpSpPr>
          <a:xfrm>
            <a:off x="2779748" y="4065548"/>
            <a:ext cx="3600402" cy="1413360"/>
            <a:chOff x="2701440" y="3248996"/>
            <a:chExt cx="3741119" cy="1696000"/>
          </a:xfrm>
        </p:grpSpPr>
        <p:pic>
          <p:nvPicPr>
            <p:cNvPr id="29" name="그림 28">
              <a:extLst>
                <a:ext uri="{FF2B5EF4-FFF2-40B4-BE49-F238E27FC236}">
                  <a16:creationId xmlns:a16="http://schemas.microsoft.com/office/drawing/2014/main" id="{31F0531B-1DC7-78F9-C647-D854AEAF050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701440" y="3248996"/>
              <a:ext cx="3741119" cy="1696000"/>
            </a:xfrm>
            <a:prstGeom prst="rect">
              <a:avLst/>
            </a:prstGeom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9006925E-FE75-7EEF-AEE7-E9A85CE3A1BF}"/>
                </a:ext>
              </a:extLst>
            </p:cNvPr>
            <p:cNvSpPr txBox="1"/>
            <p:nvPr/>
          </p:nvSpPr>
          <p:spPr>
            <a:xfrm>
              <a:off x="2923850" y="3518960"/>
              <a:ext cx="2620921" cy="615168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defTabSz="457200" latinLnBrk="1">
                <a:lnSpc>
                  <a:spcPct val="150000"/>
                </a:lnSpc>
              </a:pPr>
              <a:r>
                <a:rPr lang="ko-KR" altLang="en-US" sz="2600" b="1" dirty="0" err="1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예시답</a:t>
              </a:r>
              <a:r>
                <a:rPr lang="ko-KR" altLang="en-US" sz="2600" b="1" dirty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보기</a:t>
              </a:r>
              <a:endParaRPr lang="en-US" altLang="ko-KR" sz="26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2661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4" grpId="1"/>
      <p:bldP spid="24" grpId="2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A3E5C5-FA1B-15F9-446C-B2834CDFC9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800988CF-ADFC-9530-F060-2EC907AF91AE}"/>
              </a:ext>
            </a:extLst>
          </p:cNvPr>
          <p:cNvSpPr/>
          <p:nvPr/>
        </p:nvSpPr>
        <p:spPr>
          <a:xfrm>
            <a:off x="395536" y="222337"/>
            <a:ext cx="8568952" cy="954107"/>
          </a:xfrm>
          <a:prstGeom prst="roundRect">
            <a:avLst>
              <a:gd name="adj" fmla="val 13558"/>
            </a:avLst>
          </a:prstGeom>
          <a:noFill/>
          <a:ln w="28575">
            <a:solidFill>
              <a:srgbClr val="75DDEA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0537A5C9-B685-F9E5-1E7A-B189691E3D39}"/>
              </a:ext>
            </a:extLst>
          </p:cNvPr>
          <p:cNvSpPr/>
          <p:nvPr/>
        </p:nvSpPr>
        <p:spPr>
          <a:xfrm>
            <a:off x="361627" y="205232"/>
            <a:ext cx="2338165" cy="988316"/>
          </a:xfrm>
          <a:prstGeom prst="roundRect">
            <a:avLst/>
          </a:prstGeom>
          <a:solidFill>
            <a:srgbClr val="75DDEA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1888118-1E3A-10DA-1879-B305FA6ABE63}"/>
              </a:ext>
            </a:extLst>
          </p:cNvPr>
          <p:cNvSpPr txBox="1"/>
          <p:nvPr/>
        </p:nvSpPr>
        <p:spPr>
          <a:xfrm>
            <a:off x="2749399" y="222337"/>
            <a:ext cx="6189718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latinLnBrk="1"/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인공지능 로봇이 잘못된 데이터를 수집하거나 학습한다면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  <a:endParaRPr lang="ko-KR" altLang="en-US" sz="2800" b="1" spc="-15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6B8A21-7CA7-1048-C5BC-56FCF555FA4C}"/>
              </a:ext>
            </a:extLst>
          </p:cNvPr>
          <p:cNvSpPr txBox="1"/>
          <p:nvPr/>
        </p:nvSpPr>
        <p:spPr>
          <a:xfrm>
            <a:off x="450183" y="265878"/>
            <a:ext cx="2164414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ko-KR" altLang="en-US" sz="20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문제 해결</a:t>
            </a:r>
            <a:endParaRPr lang="en-US" altLang="ko-KR" sz="2000" b="1" spc="-15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ko-KR" altLang="en-US" sz="30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역량 키우기</a:t>
            </a:r>
          </a:p>
        </p:txBody>
      </p:sp>
      <p:pic>
        <p:nvPicPr>
          <p:cNvPr id="25" name="그림 24">
            <a:hlinkClick r:id="rId2" action="ppaction://hlinksldjump"/>
            <a:extLst>
              <a:ext uri="{FF2B5EF4-FFF2-40B4-BE49-F238E27FC236}">
                <a16:creationId xmlns:a16="http://schemas.microsoft.com/office/drawing/2014/main" id="{6D169A46-95F4-B975-203B-7E1A6CD586C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26" name="그림 2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CDBCFBDC-4550-CB01-B21F-358389FE1C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27" name="그림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18C9E62-0031-BDC0-78EF-CDBFD03FB10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C9707D4-01B9-CB8E-6FD6-5E63E859B364}"/>
              </a:ext>
            </a:extLst>
          </p:cNvPr>
          <p:cNvSpPr txBox="1"/>
          <p:nvPr/>
        </p:nvSpPr>
        <p:spPr>
          <a:xfrm>
            <a:off x="734840" y="1412776"/>
            <a:ext cx="8242672" cy="1088969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먼저</a:t>
            </a:r>
            <a:r>
              <a:rPr lang="en-US" altLang="ko-KR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기계학습 플랫폼인 </a:t>
            </a:r>
            <a:r>
              <a:rPr lang="ko-KR" altLang="en-US" sz="2800" b="1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티처블</a:t>
            </a: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800" b="1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머신을</a:t>
            </a: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활용하여 기존의 문제점을 먼저 분석해 보자</a:t>
            </a:r>
            <a:r>
              <a:rPr lang="en-US" altLang="ko-KR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8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Google Shape;11;p2">
            <a:extLst>
              <a:ext uri="{FF2B5EF4-FFF2-40B4-BE49-F238E27FC236}">
                <a16:creationId xmlns:a16="http://schemas.microsoft.com/office/drawing/2014/main" id="{E432BFD9-1CAB-6FA7-F4C0-98230C84A986}"/>
              </a:ext>
            </a:extLst>
          </p:cNvPr>
          <p:cNvSpPr/>
          <p:nvPr/>
        </p:nvSpPr>
        <p:spPr>
          <a:xfrm>
            <a:off x="392593" y="1525627"/>
            <a:ext cx="357801" cy="357801"/>
          </a:xfrm>
          <a:prstGeom prst="ellipse">
            <a:avLst/>
          </a:prstGeom>
          <a:solidFill>
            <a:srgbClr val="B462E2"/>
          </a:solidFill>
          <a:ln w="28575">
            <a:solidFill>
              <a:srgbClr val="B462E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F15CF06-4179-E040-B2FA-35F924988D8D}"/>
              </a:ext>
            </a:extLst>
          </p:cNvPr>
          <p:cNvSpPr txBox="1"/>
          <p:nvPr/>
        </p:nvSpPr>
        <p:spPr>
          <a:xfrm>
            <a:off x="967313" y="2501745"/>
            <a:ext cx="7734969" cy="523994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36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 문제를 어떻게 해결하면 좋을까</a:t>
            </a:r>
            <a:r>
              <a:rPr lang="en-US" altLang="ko-KR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  <a:endParaRPr lang="ko-KR" altLang="en-US" sz="27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3" name="Google Shape;11;p2">
            <a:extLst>
              <a:ext uri="{FF2B5EF4-FFF2-40B4-BE49-F238E27FC236}">
                <a16:creationId xmlns:a16="http://schemas.microsoft.com/office/drawing/2014/main" id="{73816080-04E3-E6A6-85AE-99FC54A8A2D2}"/>
              </a:ext>
            </a:extLst>
          </p:cNvPr>
          <p:cNvSpPr/>
          <p:nvPr/>
        </p:nvSpPr>
        <p:spPr>
          <a:xfrm>
            <a:off x="678512" y="2601742"/>
            <a:ext cx="324000" cy="324000"/>
          </a:xfrm>
          <a:prstGeom prst="ellipse">
            <a:avLst/>
          </a:prstGeom>
          <a:solidFill>
            <a:schemeClr val="bg1"/>
          </a:solidFill>
          <a:ln w="28575">
            <a:solidFill>
              <a:srgbClr val="B462E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200" b="1" dirty="0">
                <a:solidFill>
                  <a:srgbClr val="B462E2"/>
                </a:solidFill>
                <a:latin typeface="+mj-ea"/>
                <a:ea typeface="+mj-ea"/>
              </a:rPr>
              <a:t>2</a:t>
            </a:r>
            <a:endParaRPr sz="2200" b="1" dirty="0">
              <a:solidFill>
                <a:srgbClr val="B462E2"/>
              </a:solidFill>
              <a:latin typeface="+mj-ea"/>
              <a:ea typeface="+mj-ea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8BFD3D5-A7FA-E045-DA9B-26E4DC747E74}"/>
              </a:ext>
            </a:extLst>
          </p:cNvPr>
          <p:cNvSpPr txBox="1"/>
          <p:nvPr/>
        </p:nvSpPr>
        <p:spPr>
          <a:xfrm>
            <a:off x="264151" y="3063967"/>
            <a:ext cx="8685823" cy="33650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ts val="37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25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 문제를 해결하려면 데이터셋을 다양하게 보강해야 한다</a:t>
            </a:r>
            <a:r>
              <a:rPr lang="en-US" altLang="ko-KR" sz="25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5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즉</a:t>
            </a:r>
            <a:r>
              <a:rPr lang="en-US" altLang="ko-KR" sz="25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5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긴 머리를 가진 할아버지</a:t>
            </a:r>
            <a:r>
              <a:rPr lang="en-US" altLang="ko-KR" sz="25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5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짧은 머리를 가진 할머니 등 다양한 경우의 데이터를 추가하여 </a:t>
            </a:r>
            <a:r>
              <a:rPr lang="en-US" altLang="ko-KR" sz="25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AI</a:t>
            </a:r>
            <a:r>
              <a:rPr lang="ko-KR" altLang="en-US" sz="25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가 학습할 수 있도록 해야 한다</a:t>
            </a:r>
            <a:r>
              <a:rPr lang="en-US" altLang="ko-KR" sz="25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5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또한</a:t>
            </a:r>
            <a:r>
              <a:rPr lang="en-US" altLang="ko-KR" sz="25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</a:t>
            </a:r>
            <a:r>
              <a:rPr lang="ko-KR" altLang="en-US" sz="25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얼굴 특징</a:t>
            </a:r>
            <a:r>
              <a:rPr lang="en-US" altLang="ko-KR" sz="25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5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음성 톤</a:t>
            </a:r>
            <a:r>
              <a:rPr lang="en-US" altLang="ko-KR" sz="25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5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체형 등 머리카락 길이 외에도 성별을 구분할 수 있는 다양한 요소들을 고려한 데이터셋을 구축하는 것이 필요하다</a:t>
            </a:r>
            <a:r>
              <a:rPr lang="en-US" altLang="ko-KR" sz="25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5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이렇게 하면 </a:t>
            </a:r>
            <a:r>
              <a:rPr lang="en-US" altLang="ko-KR" sz="25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AI</a:t>
            </a:r>
            <a:r>
              <a:rPr lang="ko-KR" altLang="en-US" sz="25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가 머리카락 길이 하나만으로 성별을 판단하는 오류를 줄일 수 있다</a:t>
            </a:r>
            <a:r>
              <a:rPr lang="en-US" altLang="ko-KR" sz="25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  <p:grpSp>
        <p:nvGrpSpPr>
          <p:cNvPr id="28" name="그룹 27">
            <a:extLst>
              <a:ext uri="{FF2B5EF4-FFF2-40B4-BE49-F238E27FC236}">
                <a16:creationId xmlns:a16="http://schemas.microsoft.com/office/drawing/2014/main" id="{D235F728-1566-BA97-1019-D8BBA1A58876}"/>
              </a:ext>
            </a:extLst>
          </p:cNvPr>
          <p:cNvGrpSpPr/>
          <p:nvPr/>
        </p:nvGrpSpPr>
        <p:grpSpPr>
          <a:xfrm>
            <a:off x="2779748" y="4029723"/>
            <a:ext cx="3600402" cy="1413360"/>
            <a:chOff x="2701440" y="3248996"/>
            <a:chExt cx="3741119" cy="1696000"/>
          </a:xfrm>
        </p:grpSpPr>
        <p:pic>
          <p:nvPicPr>
            <p:cNvPr id="29" name="그림 28">
              <a:extLst>
                <a:ext uri="{FF2B5EF4-FFF2-40B4-BE49-F238E27FC236}">
                  <a16:creationId xmlns:a16="http://schemas.microsoft.com/office/drawing/2014/main" id="{591EA51D-5FB8-C237-37A3-3076198B875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701440" y="3248996"/>
              <a:ext cx="3741119" cy="1696000"/>
            </a:xfrm>
            <a:prstGeom prst="rect">
              <a:avLst/>
            </a:prstGeom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2AAB1A5-EDD3-9749-CDB7-A7730B8E2716}"/>
                </a:ext>
              </a:extLst>
            </p:cNvPr>
            <p:cNvSpPr txBox="1"/>
            <p:nvPr/>
          </p:nvSpPr>
          <p:spPr>
            <a:xfrm>
              <a:off x="2923850" y="3518960"/>
              <a:ext cx="2620921" cy="615168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defTabSz="457200" latinLnBrk="1">
                <a:lnSpc>
                  <a:spcPct val="150000"/>
                </a:lnSpc>
              </a:pPr>
              <a:r>
                <a:rPr lang="ko-KR" altLang="en-US" sz="2600" b="1" dirty="0" err="1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예시답</a:t>
              </a:r>
              <a:r>
                <a:rPr lang="ko-KR" altLang="en-US" sz="2600" b="1" dirty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보기</a:t>
              </a:r>
              <a:endParaRPr lang="en-US" altLang="ko-KR" sz="26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0903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4" grpId="1"/>
      <p:bldP spid="24" grpId="2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C2D9BB-FF9E-C8C2-19EF-2F66FA58F5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B7125C53-7BCA-7552-DDBC-79DC862BF38F}"/>
              </a:ext>
            </a:extLst>
          </p:cNvPr>
          <p:cNvSpPr/>
          <p:nvPr/>
        </p:nvSpPr>
        <p:spPr>
          <a:xfrm>
            <a:off x="395536" y="222337"/>
            <a:ext cx="8568952" cy="954107"/>
          </a:xfrm>
          <a:prstGeom prst="roundRect">
            <a:avLst>
              <a:gd name="adj" fmla="val 13558"/>
            </a:avLst>
          </a:prstGeom>
          <a:noFill/>
          <a:ln w="28575">
            <a:solidFill>
              <a:srgbClr val="75DDEA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E9C2747B-9AB9-B940-382B-3BB48966146C}"/>
              </a:ext>
            </a:extLst>
          </p:cNvPr>
          <p:cNvSpPr/>
          <p:nvPr/>
        </p:nvSpPr>
        <p:spPr>
          <a:xfrm>
            <a:off x="361627" y="205232"/>
            <a:ext cx="2338165" cy="988316"/>
          </a:xfrm>
          <a:prstGeom prst="roundRect">
            <a:avLst/>
          </a:prstGeom>
          <a:solidFill>
            <a:srgbClr val="75DDEA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A738417-799D-9094-59CA-B52C158563C5}"/>
              </a:ext>
            </a:extLst>
          </p:cNvPr>
          <p:cNvSpPr txBox="1"/>
          <p:nvPr/>
        </p:nvSpPr>
        <p:spPr>
          <a:xfrm>
            <a:off x="2749399" y="222337"/>
            <a:ext cx="6189718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latinLnBrk="1"/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인공지능 로봇이 잘못된 데이터를 수집하거나 학습한다면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  <a:endParaRPr lang="ko-KR" altLang="en-US" sz="2800" b="1" spc="-15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F2FD1E-B52F-FDF3-DABA-1F6D88B7B142}"/>
              </a:ext>
            </a:extLst>
          </p:cNvPr>
          <p:cNvSpPr txBox="1"/>
          <p:nvPr/>
        </p:nvSpPr>
        <p:spPr>
          <a:xfrm>
            <a:off x="450183" y="265878"/>
            <a:ext cx="2164414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ko-KR" altLang="en-US" sz="20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문제 해결</a:t>
            </a:r>
            <a:endParaRPr lang="en-US" altLang="ko-KR" sz="2000" b="1" spc="-15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ko-KR" altLang="en-US" sz="30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역량 키우기</a:t>
            </a:r>
          </a:p>
        </p:txBody>
      </p:sp>
      <p:pic>
        <p:nvPicPr>
          <p:cNvPr id="25" name="그림 24">
            <a:hlinkClick r:id="rId2" action="ppaction://hlinksldjump"/>
            <a:extLst>
              <a:ext uri="{FF2B5EF4-FFF2-40B4-BE49-F238E27FC236}">
                <a16:creationId xmlns:a16="http://schemas.microsoft.com/office/drawing/2014/main" id="{4E3F0B5B-5E75-9F50-1AC5-C29B231358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26" name="그림 2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F208C8B-7417-F7D4-9174-73C4DB43414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27" name="그림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BA2E0094-25A2-AF98-7312-50ECAEE9790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87C5D15-E2B5-0DD2-79AD-9AB77F65F2BD}"/>
              </a:ext>
            </a:extLst>
          </p:cNvPr>
          <p:cNvSpPr txBox="1"/>
          <p:nvPr/>
        </p:nvSpPr>
        <p:spPr>
          <a:xfrm>
            <a:off x="734840" y="1412776"/>
            <a:ext cx="8242672" cy="1088969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문제를 해결하기 위해 데이터를 보강하여 인공지능을 다시 학습시켜 본다</a:t>
            </a:r>
            <a:r>
              <a:rPr lang="en-US" altLang="ko-KR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8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Google Shape;11;p2">
            <a:extLst>
              <a:ext uri="{FF2B5EF4-FFF2-40B4-BE49-F238E27FC236}">
                <a16:creationId xmlns:a16="http://schemas.microsoft.com/office/drawing/2014/main" id="{C06A79C1-FEEB-6D0A-459C-0D6E58C84214}"/>
              </a:ext>
            </a:extLst>
          </p:cNvPr>
          <p:cNvSpPr/>
          <p:nvPr/>
        </p:nvSpPr>
        <p:spPr>
          <a:xfrm>
            <a:off x="392593" y="1525627"/>
            <a:ext cx="357801" cy="357801"/>
          </a:xfrm>
          <a:prstGeom prst="ellipse">
            <a:avLst/>
          </a:prstGeom>
          <a:solidFill>
            <a:srgbClr val="B462E2"/>
          </a:solidFill>
          <a:ln w="28575">
            <a:solidFill>
              <a:srgbClr val="B462E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D79CB886-1683-2CE8-5607-95864F30211C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016" t="20116" r="44206" b="15957"/>
          <a:stretch/>
        </p:blipFill>
        <p:spPr>
          <a:xfrm>
            <a:off x="4482223" y="3184135"/>
            <a:ext cx="2160240" cy="3084017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96B73F4D-052F-F988-8DA7-DBBB0785C8B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2822217">
            <a:off x="2315380" y="2844744"/>
            <a:ext cx="1979054" cy="1624596"/>
          </a:xfrm>
          <a:prstGeom prst="rect">
            <a:avLst/>
          </a:prstGeom>
        </p:spPr>
      </p:pic>
      <p:sp>
        <p:nvSpPr>
          <p:cNvPr id="10" name="TextBox 9">
            <a:hlinkClick r:id="rId8" action="ppaction://hlinkpres?slideindex=1&amp;slidetitle="/>
            <a:extLst>
              <a:ext uri="{FF2B5EF4-FFF2-40B4-BE49-F238E27FC236}">
                <a16:creationId xmlns:a16="http://schemas.microsoft.com/office/drawing/2014/main" id="{8F45C8F6-8EF2-8B21-3FB5-4E991C57FBD8}"/>
              </a:ext>
            </a:extLst>
          </p:cNvPr>
          <p:cNvSpPr txBox="1"/>
          <p:nvPr/>
        </p:nvSpPr>
        <p:spPr>
          <a:xfrm>
            <a:off x="2286396" y="3098374"/>
            <a:ext cx="1728192" cy="87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200"/>
              </a:lnSpc>
            </a:pPr>
            <a:r>
              <a:rPr lang="ko-KR" altLang="en-US" sz="2200" b="1" dirty="0">
                <a:solidFill>
                  <a:srgbClr val="3AA3C4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자세히</a:t>
            </a:r>
            <a:endParaRPr lang="en-US" altLang="ko-KR" sz="2200" b="1" dirty="0">
              <a:solidFill>
                <a:srgbClr val="3AA3C4"/>
              </a:solidFill>
              <a:latin typeface="Malgun Gothic Semilight" panose="020B0502040204020203" pitchFamily="50" charset="-127"/>
              <a:ea typeface="Malgun Gothic Semilight" panose="020B0502040204020203" pitchFamily="50" charset="-127"/>
              <a:cs typeface="Malgun Gothic Semilight" panose="020B0502040204020203" pitchFamily="50" charset="-127"/>
            </a:endParaRPr>
          </a:p>
          <a:p>
            <a:pPr algn="ctr">
              <a:lnSpc>
                <a:spcPts val="3200"/>
              </a:lnSpc>
            </a:pPr>
            <a:r>
              <a:rPr lang="ko-KR" altLang="en-US" sz="2200" b="1" dirty="0">
                <a:solidFill>
                  <a:srgbClr val="3AA3C4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보기</a:t>
            </a:r>
            <a:endParaRPr lang="ko-KR" altLang="en-US" sz="2000" dirty="0">
              <a:solidFill>
                <a:srgbClr val="2D2B2A"/>
              </a:solidFill>
              <a:latin typeface="Malgun Gothic Semilight" panose="020B0502040204020203" pitchFamily="50" charset="-127"/>
              <a:ea typeface="Malgun Gothic Semilight" panose="020B0502040204020203" pitchFamily="50" charset="-127"/>
              <a:cs typeface="Malgun Gothic Semilight" panose="020B0502040204020203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8963057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58AC83-F26C-9F29-1555-C245397EEA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DFE004B9-915E-C282-A538-6C68C54C4C11}"/>
              </a:ext>
            </a:extLst>
          </p:cNvPr>
          <p:cNvSpPr/>
          <p:nvPr/>
        </p:nvSpPr>
        <p:spPr>
          <a:xfrm>
            <a:off x="395536" y="222337"/>
            <a:ext cx="8568952" cy="954107"/>
          </a:xfrm>
          <a:prstGeom prst="roundRect">
            <a:avLst>
              <a:gd name="adj" fmla="val 13558"/>
            </a:avLst>
          </a:prstGeom>
          <a:noFill/>
          <a:ln w="28575">
            <a:solidFill>
              <a:srgbClr val="75DDEA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2B58A0C3-BB8A-C6F5-1BE9-CDCAA5CE0C2D}"/>
              </a:ext>
            </a:extLst>
          </p:cNvPr>
          <p:cNvSpPr/>
          <p:nvPr/>
        </p:nvSpPr>
        <p:spPr>
          <a:xfrm>
            <a:off x="361627" y="205232"/>
            <a:ext cx="2338165" cy="988316"/>
          </a:xfrm>
          <a:prstGeom prst="roundRect">
            <a:avLst/>
          </a:prstGeom>
          <a:solidFill>
            <a:srgbClr val="75DDEA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8ABF422-EFD0-57D0-D525-3191F01DE79E}"/>
              </a:ext>
            </a:extLst>
          </p:cNvPr>
          <p:cNvSpPr txBox="1"/>
          <p:nvPr/>
        </p:nvSpPr>
        <p:spPr>
          <a:xfrm>
            <a:off x="2749399" y="222337"/>
            <a:ext cx="6189718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latinLnBrk="1"/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인공지능 로봇이 잘못된 데이터를 수집하거나 학습한다면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  <a:endParaRPr lang="ko-KR" altLang="en-US" sz="2800" b="1" spc="-15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B4EDA0-577A-3C46-9055-233B2B2F949D}"/>
              </a:ext>
            </a:extLst>
          </p:cNvPr>
          <p:cNvSpPr txBox="1"/>
          <p:nvPr/>
        </p:nvSpPr>
        <p:spPr>
          <a:xfrm>
            <a:off x="450183" y="265878"/>
            <a:ext cx="2164414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ko-KR" altLang="en-US" sz="20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문제 해결</a:t>
            </a:r>
            <a:endParaRPr lang="en-US" altLang="ko-KR" sz="2000" b="1" spc="-15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ko-KR" altLang="en-US" sz="30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역량 키우기</a:t>
            </a:r>
          </a:p>
        </p:txBody>
      </p:sp>
      <p:pic>
        <p:nvPicPr>
          <p:cNvPr id="25" name="그림 24">
            <a:hlinkClick r:id="rId2" action="ppaction://hlinksldjump"/>
            <a:extLst>
              <a:ext uri="{FF2B5EF4-FFF2-40B4-BE49-F238E27FC236}">
                <a16:creationId xmlns:a16="http://schemas.microsoft.com/office/drawing/2014/main" id="{CE28BC8E-6DDF-B351-FD19-E711DCD5B7A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8624" y="6858000"/>
            <a:ext cx="245455" cy="245455"/>
          </a:xfrm>
          <a:prstGeom prst="rect">
            <a:avLst/>
          </a:prstGeom>
        </p:spPr>
      </p:pic>
      <p:pic>
        <p:nvPicPr>
          <p:cNvPr id="26" name="그림 2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580143EE-FCDB-96A1-BE61-20F0BF3F8C8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9346" y="6843715"/>
            <a:ext cx="270000" cy="270000"/>
          </a:xfrm>
          <a:prstGeom prst="rect">
            <a:avLst/>
          </a:prstGeom>
        </p:spPr>
      </p:pic>
      <p:pic>
        <p:nvPicPr>
          <p:cNvPr id="27" name="그림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AC96C18-E20C-289C-6A8F-5A2D48C133E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510" y="6843715"/>
            <a:ext cx="270000" cy="270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D6EF550-AAED-85D5-FDAE-C920C4C3AA66}"/>
              </a:ext>
            </a:extLst>
          </p:cNvPr>
          <p:cNvSpPr txBox="1"/>
          <p:nvPr/>
        </p:nvSpPr>
        <p:spPr>
          <a:xfrm>
            <a:off x="734840" y="1412776"/>
            <a:ext cx="8242672" cy="1088969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문제를 해결한 후</a:t>
            </a:r>
            <a:r>
              <a:rPr lang="en-US" altLang="ko-KR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기계학습을 테스트한 결과를 보고 느낀 점을 적어보자</a:t>
            </a:r>
            <a:r>
              <a:rPr lang="en-US" altLang="ko-KR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8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Google Shape;11;p2">
            <a:extLst>
              <a:ext uri="{FF2B5EF4-FFF2-40B4-BE49-F238E27FC236}">
                <a16:creationId xmlns:a16="http://schemas.microsoft.com/office/drawing/2014/main" id="{D853A4FF-8602-A003-6816-CA60BA4D2E0B}"/>
              </a:ext>
            </a:extLst>
          </p:cNvPr>
          <p:cNvSpPr/>
          <p:nvPr/>
        </p:nvSpPr>
        <p:spPr>
          <a:xfrm>
            <a:off x="392593" y="1525627"/>
            <a:ext cx="357801" cy="357801"/>
          </a:xfrm>
          <a:prstGeom prst="ellipse">
            <a:avLst/>
          </a:prstGeom>
          <a:solidFill>
            <a:srgbClr val="B462E2"/>
          </a:solidFill>
          <a:ln w="28575">
            <a:solidFill>
              <a:srgbClr val="B462E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CCDB0A3-4584-5970-5709-1F5E2E3ED887}"/>
              </a:ext>
            </a:extLst>
          </p:cNvPr>
          <p:cNvSpPr txBox="1"/>
          <p:nvPr/>
        </p:nvSpPr>
        <p:spPr>
          <a:xfrm>
            <a:off x="361627" y="2489045"/>
            <a:ext cx="8615885" cy="39801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ts val="34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데이터를 보강한 후 기계학습 모델을 다시 학습시키자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긴 머리를 가진 할아버지를 정확하게 인식하는 결과가 나왔다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이를 통해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AI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의 성능은 데이터의 질과 다양성에 크게 의존하며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편향된 데이터를 학습할 경우 현실에서도 편향된 결정을 내릴 수 있다는 점을 </a:t>
            </a:r>
            <a:r>
              <a:rPr lang="ko-KR" altLang="en-US" sz="2600" b="1" kern="0" dirty="0" err="1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깨달았다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또한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AI 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기술이 편리하지만 훈련 데이터가 공정하고 균형 잡혀야 한다는 윤리적 중요성도 다시 한번 확인할 수 있었다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앞으로 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AI 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개발에서는 데이터 수집과 학습 과정에서 다양성과 형평성을 고려하는 것이 필수적임을 알게 되었다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6E057B14-A095-7253-7829-CC6BE8823163}"/>
              </a:ext>
            </a:extLst>
          </p:cNvPr>
          <p:cNvGrpSpPr/>
          <p:nvPr/>
        </p:nvGrpSpPr>
        <p:grpSpPr>
          <a:xfrm>
            <a:off x="2779748" y="3429156"/>
            <a:ext cx="3600402" cy="1413360"/>
            <a:chOff x="2701440" y="3248996"/>
            <a:chExt cx="3741119" cy="1696000"/>
          </a:xfrm>
        </p:grpSpPr>
        <p:pic>
          <p:nvPicPr>
            <p:cNvPr id="13" name="그림 12">
              <a:extLst>
                <a:ext uri="{FF2B5EF4-FFF2-40B4-BE49-F238E27FC236}">
                  <a16:creationId xmlns:a16="http://schemas.microsoft.com/office/drawing/2014/main" id="{050377ED-765E-FBCA-51E4-399B4CF9FFD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701440" y="3248996"/>
              <a:ext cx="3741119" cy="1696000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541AF36-619A-AEAE-3FF2-3E26D82798AC}"/>
                </a:ext>
              </a:extLst>
            </p:cNvPr>
            <p:cNvSpPr txBox="1"/>
            <p:nvPr/>
          </p:nvSpPr>
          <p:spPr>
            <a:xfrm>
              <a:off x="2923850" y="3518960"/>
              <a:ext cx="2620921" cy="615168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defTabSz="457200" latinLnBrk="1">
                <a:lnSpc>
                  <a:spcPct val="150000"/>
                </a:lnSpc>
              </a:pPr>
              <a:r>
                <a:rPr lang="ko-KR" altLang="en-US" sz="2600" b="1" dirty="0" err="1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예시답</a:t>
              </a:r>
              <a:r>
                <a:rPr lang="ko-KR" altLang="en-US" sz="2600" b="1" dirty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보기</a:t>
              </a:r>
              <a:endParaRPr lang="en-US" altLang="ko-KR" sz="26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0DAF6CC4-6A3D-CE78-328A-582ADF0D08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9" name="그림 8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E357F62A-17AD-EFE6-7E83-EEA59EE8BB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10" name="그림 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08F2622-5E03-4C56-BD68-963A8D18378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881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1" grpId="2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-900608" y="2395463"/>
            <a:ext cx="8496944" cy="1400274"/>
          </a:xfrm>
        </p:spPr>
        <p:txBody>
          <a:bodyPr/>
          <a:lstStyle/>
          <a:p>
            <a:pPr>
              <a:lnSpc>
                <a:spcPts val="10000"/>
              </a:lnSpc>
            </a:pPr>
            <a:r>
              <a:rPr lang="ko-KR" altLang="en-US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 Semilight" panose="020B0502040204020203" pitchFamily="50" charset="-127"/>
              </a:rPr>
              <a:t>단원이</a:t>
            </a:r>
            <a:br>
              <a:rPr lang="en-US" altLang="ko-KR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 Semilight" panose="020B0502040204020203" pitchFamily="50" charset="-127"/>
              </a:rPr>
            </a:br>
            <a:r>
              <a:rPr lang="ko-KR" altLang="en-US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 Semilight" panose="020B0502040204020203" pitchFamily="50" charset="-127"/>
              </a:rPr>
              <a:t>끝났습니다</a:t>
            </a:r>
            <a:r>
              <a:rPr lang="en-US" altLang="ko-KR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 Semilight" panose="020B0502040204020203" pitchFamily="50" charset="-127"/>
              </a:rPr>
              <a:t>.</a:t>
            </a:r>
            <a:endParaRPr lang="ko-KR" altLang="en-US" sz="4800" b="1" dirty="0">
              <a:solidFill>
                <a:schemeClr val="tx1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Freeform 147">
            <a:extLst>
              <a:ext uri="{FF2B5EF4-FFF2-40B4-BE49-F238E27FC236}">
                <a16:creationId xmlns:a16="http://schemas.microsoft.com/office/drawing/2014/main" id="{C38E0D2E-8F37-CACD-E6EA-9DB3F3B81737}"/>
              </a:ext>
            </a:extLst>
          </p:cNvPr>
          <p:cNvSpPr>
            <a:spLocks/>
          </p:cNvSpPr>
          <p:nvPr/>
        </p:nvSpPr>
        <p:spPr bwMode="auto">
          <a:xfrm rot="10800000">
            <a:off x="8237171" y="3429000"/>
            <a:ext cx="684000" cy="684000"/>
          </a:xfrm>
          <a:custGeom>
            <a:avLst/>
            <a:gdLst>
              <a:gd name="T0" fmla="*/ 110 w 218"/>
              <a:gd name="T1" fmla="*/ 0 h 218"/>
              <a:gd name="T2" fmla="*/ 110 w 218"/>
              <a:gd name="T3" fmla="*/ 0 h 218"/>
              <a:gd name="T4" fmla="*/ 132 w 218"/>
              <a:gd name="T5" fmla="*/ 2 h 218"/>
              <a:gd name="T6" fmla="*/ 152 w 218"/>
              <a:gd name="T7" fmla="*/ 8 h 218"/>
              <a:gd name="T8" fmla="*/ 170 w 218"/>
              <a:gd name="T9" fmla="*/ 18 h 218"/>
              <a:gd name="T10" fmla="*/ 186 w 218"/>
              <a:gd name="T11" fmla="*/ 32 h 218"/>
              <a:gd name="T12" fmla="*/ 200 w 218"/>
              <a:gd name="T13" fmla="*/ 48 h 218"/>
              <a:gd name="T14" fmla="*/ 210 w 218"/>
              <a:gd name="T15" fmla="*/ 66 h 218"/>
              <a:gd name="T16" fmla="*/ 216 w 218"/>
              <a:gd name="T17" fmla="*/ 86 h 218"/>
              <a:gd name="T18" fmla="*/ 218 w 218"/>
              <a:gd name="T19" fmla="*/ 108 h 218"/>
              <a:gd name="T20" fmla="*/ 218 w 218"/>
              <a:gd name="T21" fmla="*/ 108 h 218"/>
              <a:gd name="T22" fmla="*/ 216 w 218"/>
              <a:gd name="T23" fmla="*/ 130 h 218"/>
              <a:gd name="T24" fmla="*/ 210 w 218"/>
              <a:gd name="T25" fmla="*/ 152 h 218"/>
              <a:gd name="T26" fmla="*/ 200 w 218"/>
              <a:gd name="T27" fmla="*/ 170 h 218"/>
              <a:gd name="T28" fmla="*/ 186 w 218"/>
              <a:gd name="T29" fmla="*/ 186 h 218"/>
              <a:gd name="T30" fmla="*/ 170 w 218"/>
              <a:gd name="T31" fmla="*/ 200 h 218"/>
              <a:gd name="T32" fmla="*/ 152 w 218"/>
              <a:gd name="T33" fmla="*/ 210 h 218"/>
              <a:gd name="T34" fmla="*/ 132 w 218"/>
              <a:gd name="T35" fmla="*/ 216 h 218"/>
              <a:gd name="T36" fmla="*/ 110 w 218"/>
              <a:gd name="T37" fmla="*/ 218 h 218"/>
              <a:gd name="T38" fmla="*/ 110 w 218"/>
              <a:gd name="T39" fmla="*/ 218 h 218"/>
              <a:gd name="T40" fmla="*/ 88 w 218"/>
              <a:gd name="T41" fmla="*/ 216 h 218"/>
              <a:gd name="T42" fmla="*/ 68 w 218"/>
              <a:gd name="T43" fmla="*/ 210 h 218"/>
              <a:gd name="T44" fmla="*/ 48 w 218"/>
              <a:gd name="T45" fmla="*/ 200 h 218"/>
              <a:gd name="T46" fmla="*/ 32 w 218"/>
              <a:gd name="T47" fmla="*/ 186 h 218"/>
              <a:gd name="T48" fmla="*/ 20 w 218"/>
              <a:gd name="T49" fmla="*/ 170 h 218"/>
              <a:gd name="T50" fmla="*/ 10 w 218"/>
              <a:gd name="T51" fmla="*/ 152 h 218"/>
              <a:gd name="T52" fmla="*/ 2 w 218"/>
              <a:gd name="T53" fmla="*/ 130 h 218"/>
              <a:gd name="T54" fmla="*/ 0 w 218"/>
              <a:gd name="T55" fmla="*/ 108 h 218"/>
              <a:gd name="T56" fmla="*/ 0 w 218"/>
              <a:gd name="T57" fmla="*/ 108 h 218"/>
              <a:gd name="T58" fmla="*/ 2 w 218"/>
              <a:gd name="T59" fmla="*/ 86 h 218"/>
              <a:gd name="T60" fmla="*/ 10 w 218"/>
              <a:gd name="T61" fmla="*/ 66 h 218"/>
              <a:gd name="T62" fmla="*/ 20 w 218"/>
              <a:gd name="T63" fmla="*/ 48 h 218"/>
              <a:gd name="T64" fmla="*/ 32 w 218"/>
              <a:gd name="T65" fmla="*/ 32 h 218"/>
              <a:gd name="T66" fmla="*/ 48 w 218"/>
              <a:gd name="T67" fmla="*/ 18 h 218"/>
              <a:gd name="T68" fmla="*/ 68 w 218"/>
              <a:gd name="T69" fmla="*/ 8 h 218"/>
              <a:gd name="T70" fmla="*/ 88 w 218"/>
              <a:gd name="T71" fmla="*/ 2 h 218"/>
              <a:gd name="T72" fmla="*/ 110 w 218"/>
              <a:gd name="T73" fmla="*/ 0 h 218"/>
              <a:gd name="T74" fmla="*/ 110 w 218"/>
              <a:gd name="T75" fmla="*/ 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8" h="218">
                <a:moveTo>
                  <a:pt x="110" y="0"/>
                </a:moveTo>
                <a:lnTo>
                  <a:pt x="110" y="0"/>
                </a:lnTo>
                <a:lnTo>
                  <a:pt x="132" y="2"/>
                </a:lnTo>
                <a:lnTo>
                  <a:pt x="152" y="8"/>
                </a:lnTo>
                <a:lnTo>
                  <a:pt x="170" y="18"/>
                </a:lnTo>
                <a:lnTo>
                  <a:pt x="186" y="32"/>
                </a:lnTo>
                <a:lnTo>
                  <a:pt x="200" y="48"/>
                </a:lnTo>
                <a:lnTo>
                  <a:pt x="210" y="66"/>
                </a:lnTo>
                <a:lnTo>
                  <a:pt x="216" y="86"/>
                </a:lnTo>
                <a:lnTo>
                  <a:pt x="218" y="108"/>
                </a:lnTo>
                <a:lnTo>
                  <a:pt x="218" y="108"/>
                </a:lnTo>
                <a:lnTo>
                  <a:pt x="216" y="130"/>
                </a:lnTo>
                <a:lnTo>
                  <a:pt x="210" y="152"/>
                </a:lnTo>
                <a:lnTo>
                  <a:pt x="200" y="170"/>
                </a:lnTo>
                <a:lnTo>
                  <a:pt x="186" y="186"/>
                </a:lnTo>
                <a:lnTo>
                  <a:pt x="170" y="200"/>
                </a:lnTo>
                <a:lnTo>
                  <a:pt x="152" y="210"/>
                </a:lnTo>
                <a:lnTo>
                  <a:pt x="132" y="216"/>
                </a:lnTo>
                <a:lnTo>
                  <a:pt x="110" y="218"/>
                </a:lnTo>
                <a:lnTo>
                  <a:pt x="110" y="218"/>
                </a:lnTo>
                <a:lnTo>
                  <a:pt x="88" y="216"/>
                </a:lnTo>
                <a:lnTo>
                  <a:pt x="68" y="210"/>
                </a:lnTo>
                <a:lnTo>
                  <a:pt x="48" y="200"/>
                </a:lnTo>
                <a:lnTo>
                  <a:pt x="32" y="186"/>
                </a:lnTo>
                <a:lnTo>
                  <a:pt x="20" y="170"/>
                </a:lnTo>
                <a:lnTo>
                  <a:pt x="10" y="152"/>
                </a:lnTo>
                <a:lnTo>
                  <a:pt x="2" y="130"/>
                </a:lnTo>
                <a:lnTo>
                  <a:pt x="0" y="108"/>
                </a:lnTo>
                <a:lnTo>
                  <a:pt x="0" y="108"/>
                </a:lnTo>
                <a:lnTo>
                  <a:pt x="2" y="86"/>
                </a:lnTo>
                <a:lnTo>
                  <a:pt x="10" y="66"/>
                </a:lnTo>
                <a:lnTo>
                  <a:pt x="20" y="48"/>
                </a:lnTo>
                <a:lnTo>
                  <a:pt x="32" y="32"/>
                </a:lnTo>
                <a:lnTo>
                  <a:pt x="48" y="18"/>
                </a:lnTo>
                <a:lnTo>
                  <a:pt x="68" y="8"/>
                </a:lnTo>
                <a:lnTo>
                  <a:pt x="88" y="2"/>
                </a:lnTo>
                <a:lnTo>
                  <a:pt x="110" y="0"/>
                </a:lnTo>
                <a:lnTo>
                  <a:pt x="110" y="0"/>
                </a:lnTo>
                <a:close/>
              </a:path>
            </a:pathLst>
          </a:custGeom>
          <a:solidFill>
            <a:srgbClr val="FEF2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4" name="Freeform 148">
            <a:extLst>
              <a:ext uri="{FF2B5EF4-FFF2-40B4-BE49-F238E27FC236}">
                <a16:creationId xmlns:a16="http://schemas.microsoft.com/office/drawing/2014/main" id="{0E595FD6-35DD-B86D-F493-7A2A0B09D551}"/>
              </a:ext>
            </a:extLst>
          </p:cNvPr>
          <p:cNvSpPr>
            <a:spLocks/>
          </p:cNvSpPr>
          <p:nvPr/>
        </p:nvSpPr>
        <p:spPr bwMode="auto">
          <a:xfrm rot="10800000">
            <a:off x="5220072" y="4018424"/>
            <a:ext cx="3031364" cy="2839576"/>
          </a:xfrm>
          <a:custGeom>
            <a:avLst/>
            <a:gdLst>
              <a:gd name="T0" fmla="*/ 314 w 1674"/>
              <a:gd name="T1" fmla="*/ 1362 h 1416"/>
              <a:gd name="T2" fmla="*/ 314 w 1674"/>
              <a:gd name="T3" fmla="*/ 1362 h 1416"/>
              <a:gd name="T4" fmla="*/ 300 w 1674"/>
              <a:gd name="T5" fmla="*/ 1374 h 1416"/>
              <a:gd name="T6" fmla="*/ 284 w 1674"/>
              <a:gd name="T7" fmla="*/ 1384 h 1416"/>
              <a:gd name="T8" fmla="*/ 270 w 1674"/>
              <a:gd name="T9" fmla="*/ 1394 h 1416"/>
              <a:gd name="T10" fmla="*/ 252 w 1674"/>
              <a:gd name="T11" fmla="*/ 1402 h 1416"/>
              <a:gd name="T12" fmla="*/ 236 w 1674"/>
              <a:gd name="T13" fmla="*/ 1408 h 1416"/>
              <a:gd name="T14" fmla="*/ 218 w 1674"/>
              <a:gd name="T15" fmla="*/ 1412 h 1416"/>
              <a:gd name="T16" fmla="*/ 202 w 1674"/>
              <a:gd name="T17" fmla="*/ 1414 h 1416"/>
              <a:gd name="T18" fmla="*/ 184 w 1674"/>
              <a:gd name="T19" fmla="*/ 1416 h 1416"/>
              <a:gd name="T20" fmla="*/ 166 w 1674"/>
              <a:gd name="T21" fmla="*/ 1414 h 1416"/>
              <a:gd name="T22" fmla="*/ 148 w 1674"/>
              <a:gd name="T23" fmla="*/ 1412 h 1416"/>
              <a:gd name="T24" fmla="*/ 132 w 1674"/>
              <a:gd name="T25" fmla="*/ 1408 h 1416"/>
              <a:gd name="T26" fmla="*/ 114 w 1674"/>
              <a:gd name="T27" fmla="*/ 1402 h 1416"/>
              <a:gd name="T28" fmla="*/ 98 w 1674"/>
              <a:gd name="T29" fmla="*/ 1394 h 1416"/>
              <a:gd name="T30" fmla="*/ 82 w 1674"/>
              <a:gd name="T31" fmla="*/ 1384 h 1416"/>
              <a:gd name="T32" fmla="*/ 68 w 1674"/>
              <a:gd name="T33" fmla="*/ 1374 h 1416"/>
              <a:gd name="T34" fmla="*/ 54 w 1674"/>
              <a:gd name="T35" fmla="*/ 1362 h 1416"/>
              <a:gd name="T36" fmla="*/ 54 w 1674"/>
              <a:gd name="T37" fmla="*/ 1362 h 1416"/>
              <a:gd name="T38" fmla="*/ 40 w 1674"/>
              <a:gd name="T39" fmla="*/ 1348 h 1416"/>
              <a:gd name="T40" fmla="*/ 30 w 1674"/>
              <a:gd name="T41" fmla="*/ 1332 h 1416"/>
              <a:gd name="T42" fmla="*/ 20 w 1674"/>
              <a:gd name="T43" fmla="*/ 1316 h 1416"/>
              <a:gd name="T44" fmla="*/ 12 w 1674"/>
              <a:gd name="T45" fmla="*/ 1300 h 1416"/>
              <a:gd name="T46" fmla="*/ 6 w 1674"/>
              <a:gd name="T47" fmla="*/ 1284 h 1416"/>
              <a:gd name="T48" fmla="*/ 2 w 1674"/>
              <a:gd name="T49" fmla="*/ 1266 h 1416"/>
              <a:gd name="T50" fmla="*/ 0 w 1674"/>
              <a:gd name="T51" fmla="*/ 1248 h 1416"/>
              <a:gd name="T52" fmla="*/ 0 w 1674"/>
              <a:gd name="T53" fmla="*/ 1232 h 1416"/>
              <a:gd name="T54" fmla="*/ 0 w 1674"/>
              <a:gd name="T55" fmla="*/ 1214 h 1416"/>
              <a:gd name="T56" fmla="*/ 2 w 1674"/>
              <a:gd name="T57" fmla="*/ 1196 h 1416"/>
              <a:gd name="T58" fmla="*/ 6 w 1674"/>
              <a:gd name="T59" fmla="*/ 1178 h 1416"/>
              <a:gd name="T60" fmla="*/ 12 w 1674"/>
              <a:gd name="T61" fmla="*/ 1162 h 1416"/>
              <a:gd name="T62" fmla="*/ 20 w 1674"/>
              <a:gd name="T63" fmla="*/ 1146 h 1416"/>
              <a:gd name="T64" fmla="*/ 30 w 1674"/>
              <a:gd name="T65" fmla="*/ 1130 h 1416"/>
              <a:gd name="T66" fmla="*/ 40 w 1674"/>
              <a:gd name="T67" fmla="*/ 1116 h 1416"/>
              <a:gd name="T68" fmla="*/ 54 w 1674"/>
              <a:gd name="T69" fmla="*/ 1102 h 1416"/>
              <a:gd name="T70" fmla="*/ 1154 w 1674"/>
              <a:gd name="T71" fmla="*/ 0 h 1416"/>
              <a:gd name="T72" fmla="*/ 1674 w 1674"/>
              <a:gd name="T73" fmla="*/ 0 h 1416"/>
              <a:gd name="T74" fmla="*/ 314 w 1674"/>
              <a:gd name="T75" fmla="*/ 1362 h 1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74" h="1416">
                <a:moveTo>
                  <a:pt x="314" y="1362"/>
                </a:moveTo>
                <a:lnTo>
                  <a:pt x="314" y="1362"/>
                </a:lnTo>
                <a:lnTo>
                  <a:pt x="300" y="1374"/>
                </a:lnTo>
                <a:lnTo>
                  <a:pt x="284" y="1384"/>
                </a:lnTo>
                <a:lnTo>
                  <a:pt x="270" y="1394"/>
                </a:lnTo>
                <a:lnTo>
                  <a:pt x="252" y="1402"/>
                </a:lnTo>
                <a:lnTo>
                  <a:pt x="236" y="1408"/>
                </a:lnTo>
                <a:lnTo>
                  <a:pt x="218" y="1412"/>
                </a:lnTo>
                <a:lnTo>
                  <a:pt x="202" y="1414"/>
                </a:lnTo>
                <a:lnTo>
                  <a:pt x="184" y="1416"/>
                </a:lnTo>
                <a:lnTo>
                  <a:pt x="166" y="1414"/>
                </a:lnTo>
                <a:lnTo>
                  <a:pt x="148" y="1412"/>
                </a:lnTo>
                <a:lnTo>
                  <a:pt x="132" y="1408"/>
                </a:lnTo>
                <a:lnTo>
                  <a:pt x="114" y="1402"/>
                </a:lnTo>
                <a:lnTo>
                  <a:pt x="98" y="1394"/>
                </a:lnTo>
                <a:lnTo>
                  <a:pt x="82" y="1384"/>
                </a:lnTo>
                <a:lnTo>
                  <a:pt x="68" y="1374"/>
                </a:lnTo>
                <a:lnTo>
                  <a:pt x="54" y="1362"/>
                </a:lnTo>
                <a:lnTo>
                  <a:pt x="54" y="1362"/>
                </a:lnTo>
                <a:lnTo>
                  <a:pt x="40" y="1348"/>
                </a:lnTo>
                <a:lnTo>
                  <a:pt x="30" y="1332"/>
                </a:lnTo>
                <a:lnTo>
                  <a:pt x="20" y="1316"/>
                </a:lnTo>
                <a:lnTo>
                  <a:pt x="12" y="1300"/>
                </a:lnTo>
                <a:lnTo>
                  <a:pt x="6" y="1284"/>
                </a:lnTo>
                <a:lnTo>
                  <a:pt x="2" y="1266"/>
                </a:lnTo>
                <a:lnTo>
                  <a:pt x="0" y="1248"/>
                </a:lnTo>
                <a:lnTo>
                  <a:pt x="0" y="1232"/>
                </a:lnTo>
                <a:lnTo>
                  <a:pt x="0" y="1214"/>
                </a:lnTo>
                <a:lnTo>
                  <a:pt x="2" y="1196"/>
                </a:lnTo>
                <a:lnTo>
                  <a:pt x="6" y="1178"/>
                </a:lnTo>
                <a:lnTo>
                  <a:pt x="12" y="1162"/>
                </a:lnTo>
                <a:lnTo>
                  <a:pt x="20" y="1146"/>
                </a:lnTo>
                <a:lnTo>
                  <a:pt x="30" y="1130"/>
                </a:lnTo>
                <a:lnTo>
                  <a:pt x="40" y="1116"/>
                </a:lnTo>
                <a:lnTo>
                  <a:pt x="54" y="1102"/>
                </a:lnTo>
                <a:lnTo>
                  <a:pt x="1154" y="0"/>
                </a:lnTo>
                <a:lnTo>
                  <a:pt x="1674" y="0"/>
                </a:lnTo>
                <a:lnTo>
                  <a:pt x="314" y="1362"/>
                </a:lnTo>
                <a:close/>
              </a:path>
            </a:pathLst>
          </a:custGeom>
          <a:solidFill>
            <a:srgbClr val="B462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5" name="Freeform 148">
            <a:extLst>
              <a:ext uri="{FF2B5EF4-FFF2-40B4-BE49-F238E27FC236}">
                <a16:creationId xmlns:a16="http://schemas.microsoft.com/office/drawing/2014/main" id="{9FE0C7A0-3445-C145-DADE-6B4280F01AD1}"/>
              </a:ext>
            </a:extLst>
          </p:cNvPr>
          <p:cNvSpPr>
            <a:spLocks/>
          </p:cNvSpPr>
          <p:nvPr/>
        </p:nvSpPr>
        <p:spPr bwMode="auto">
          <a:xfrm rot="10800000">
            <a:off x="6565378" y="5887672"/>
            <a:ext cx="1326018" cy="970328"/>
          </a:xfrm>
          <a:custGeom>
            <a:avLst/>
            <a:gdLst>
              <a:gd name="T0" fmla="*/ 314 w 1674"/>
              <a:gd name="T1" fmla="*/ 1362 h 1416"/>
              <a:gd name="T2" fmla="*/ 314 w 1674"/>
              <a:gd name="T3" fmla="*/ 1362 h 1416"/>
              <a:gd name="T4" fmla="*/ 300 w 1674"/>
              <a:gd name="T5" fmla="*/ 1374 h 1416"/>
              <a:gd name="T6" fmla="*/ 284 w 1674"/>
              <a:gd name="T7" fmla="*/ 1384 h 1416"/>
              <a:gd name="T8" fmla="*/ 270 w 1674"/>
              <a:gd name="T9" fmla="*/ 1394 h 1416"/>
              <a:gd name="T10" fmla="*/ 252 w 1674"/>
              <a:gd name="T11" fmla="*/ 1402 h 1416"/>
              <a:gd name="T12" fmla="*/ 236 w 1674"/>
              <a:gd name="T13" fmla="*/ 1408 h 1416"/>
              <a:gd name="T14" fmla="*/ 218 w 1674"/>
              <a:gd name="T15" fmla="*/ 1412 h 1416"/>
              <a:gd name="T16" fmla="*/ 202 w 1674"/>
              <a:gd name="T17" fmla="*/ 1414 h 1416"/>
              <a:gd name="T18" fmla="*/ 184 w 1674"/>
              <a:gd name="T19" fmla="*/ 1416 h 1416"/>
              <a:gd name="T20" fmla="*/ 166 w 1674"/>
              <a:gd name="T21" fmla="*/ 1414 h 1416"/>
              <a:gd name="T22" fmla="*/ 148 w 1674"/>
              <a:gd name="T23" fmla="*/ 1412 h 1416"/>
              <a:gd name="T24" fmla="*/ 132 w 1674"/>
              <a:gd name="T25" fmla="*/ 1408 h 1416"/>
              <a:gd name="T26" fmla="*/ 114 w 1674"/>
              <a:gd name="T27" fmla="*/ 1402 h 1416"/>
              <a:gd name="T28" fmla="*/ 98 w 1674"/>
              <a:gd name="T29" fmla="*/ 1394 h 1416"/>
              <a:gd name="T30" fmla="*/ 82 w 1674"/>
              <a:gd name="T31" fmla="*/ 1384 h 1416"/>
              <a:gd name="T32" fmla="*/ 68 w 1674"/>
              <a:gd name="T33" fmla="*/ 1374 h 1416"/>
              <a:gd name="T34" fmla="*/ 54 w 1674"/>
              <a:gd name="T35" fmla="*/ 1362 h 1416"/>
              <a:gd name="T36" fmla="*/ 54 w 1674"/>
              <a:gd name="T37" fmla="*/ 1362 h 1416"/>
              <a:gd name="T38" fmla="*/ 40 w 1674"/>
              <a:gd name="T39" fmla="*/ 1348 h 1416"/>
              <a:gd name="T40" fmla="*/ 30 w 1674"/>
              <a:gd name="T41" fmla="*/ 1332 h 1416"/>
              <a:gd name="T42" fmla="*/ 20 w 1674"/>
              <a:gd name="T43" fmla="*/ 1316 h 1416"/>
              <a:gd name="T44" fmla="*/ 12 w 1674"/>
              <a:gd name="T45" fmla="*/ 1300 h 1416"/>
              <a:gd name="T46" fmla="*/ 6 w 1674"/>
              <a:gd name="T47" fmla="*/ 1284 h 1416"/>
              <a:gd name="T48" fmla="*/ 2 w 1674"/>
              <a:gd name="T49" fmla="*/ 1266 h 1416"/>
              <a:gd name="T50" fmla="*/ 0 w 1674"/>
              <a:gd name="T51" fmla="*/ 1248 h 1416"/>
              <a:gd name="T52" fmla="*/ 0 w 1674"/>
              <a:gd name="T53" fmla="*/ 1232 h 1416"/>
              <a:gd name="T54" fmla="*/ 0 w 1674"/>
              <a:gd name="T55" fmla="*/ 1214 h 1416"/>
              <a:gd name="T56" fmla="*/ 2 w 1674"/>
              <a:gd name="T57" fmla="*/ 1196 h 1416"/>
              <a:gd name="T58" fmla="*/ 6 w 1674"/>
              <a:gd name="T59" fmla="*/ 1178 h 1416"/>
              <a:gd name="T60" fmla="*/ 12 w 1674"/>
              <a:gd name="T61" fmla="*/ 1162 h 1416"/>
              <a:gd name="T62" fmla="*/ 20 w 1674"/>
              <a:gd name="T63" fmla="*/ 1146 h 1416"/>
              <a:gd name="T64" fmla="*/ 30 w 1674"/>
              <a:gd name="T65" fmla="*/ 1130 h 1416"/>
              <a:gd name="T66" fmla="*/ 40 w 1674"/>
              <a:gd name="T67" fmla="*/ 1116 h 1416"/>
              <a:gd name="T68" fmla="*/ 54 w 1674"/>
              <a:gd name="T69" fmla="*/ 1102 h 1416"/>
              <a:gd name="T70" fmla="*/ 1154 w 1674"/>
              <a:gd name="T71" fmla="*/ 0 h 1416"/>
              <a:gd name="T72" fmla="*/ 1674 w 1674"/>
              <a:gd name="T73" fmla="*/ 0 h 1416"/>
              <a:gd name="T74" fmla="*/ 314 w 1674"/>
              <a:gd name="T75" fmla="*/ 1362 h 1416"/>
              <a:gd name="connsiteX0" fmla="*/ 1876 w 10000"/>
              <a:gd name="connsiteY0" fmla="*/ 9619 h 10000"/>
              <a:gd name="connsiteX1" fmla="*/ 1876 w 10000"/>
              <a:gd name="connsiteY1" fmla="*/ 9619 h 10000"/>
              <a:gd name="connsiteX2" fmla="*/ 1792 w 10000"/>
              <a:gd name="connsiteY2" fmla="*/ 9703 h 10000"/>
              <a:gd name="connsiteX3" fmla="*/ 1697 w 10000"/>
              <a:gd name="connsiteY3" fmla="*/ 9774 h 10000"/>
              <a:gd name="connsiteX4" fmla="*/ 1613 w 10000"/>
              <a:gd name="connsiteY4" fmla="*/ 9845 h 10000"/>
              <a:gd name="connsiteX5" fmla="*/ 1505 w 10000"/>
              <a:gd name="connsiteY5" fmla="*/ 9901 h 10000"/>
              <a:gd name="connsiteX6" fmla="*/ 1410 w 10000"/>
              <a:gd name="connsiteY6" fmla="*/ 9944 h 10000"/>
              <a:gd name="connsiteX7" fmla="*/ 1302 w 10000"/>
              <a:gd name="connsiteY7" fmla="*/ 9972 h 10000"/>
              <a:gd name="connsiteX8" fmla="*/ 1207 w 10000"/>
              <a:gd name="connsiteY8" fmla="*/ 9986 h 10000"/>
              <a:gd name="connsiteX9" fmla="*/ 1099 w 10000"/>
              <a:gd name="connsiteY9" fmla="*/ 10000 h 10000"/>
              <a:gd name="connsiteX10" fmla="*/ 992 w 10000"/>
              <a:gd name="connsiteY10" fmla="*/ 9986 h 10000"/>
              <a:gd name="connsiteX11" fmla="*/ 884 w 10000"/>
              <a:gd name="connsiteY11" fmla="*/ 9972 h 10000"/>
              <a:gd name="connsiteX12" fmla="*/ 789 w 10000"/>
              <a:gd name="connsiteY12" fmla="*/ 9944 h 10000"/>
              <a:gd name="connsiteX13" fmla="*/ 681 w 10000"/>
              <a:gd name="connsiteY13" fmla="*/ 9901 h 10000"/>
              <a:gd name="connsiteX14" fmla="*/ 585 w 10000"/>
              <a:gd name="connsiteY14" fmla="*/ 9845 h 10000"/>
              <a:gd name="connsiteX15" fmla="*/ 490 w 10000"/>
              <a:gd name="connsiteY15" fmla="*/ 9774 h 10000"/>
              <a:gd name="connsiteX16" fmla="*/ 406 w 10000"/>
              <a:gd name="connsiteY16" fmla="*/ 9703 h 10000"/>
              <a:gd name="connsiteX17" fmla="*/ 323 w 10000"/>
              <a:gd name="connsiteY17" fmla="*/ 9619 h 10000"/>
              <a:gd name="connsiteX18" fmla="*/ 323 w 10000"/>
              <a:gd name="connsiteY18" fmla="*/ 9619 h 10000"/>
              <a:gd name="connsiteX19" fmla="*/ 239 w 10000"/>
              <a:gd name="connsiteY19" fmla="*/ 9520 h 10000"/>
              <a:gd name="connsiteX20" fmla="*/ 179 w 10000"/>
              <a:gd name="connsiteY20" fmla="*/ 9407 h 10000"/>
              <a:gd name="connsiteX21" fmla="*/ 119 w 10000"/>
              <a:gd name="connsiteY21" fmla="*/ 9294 h 10000"/>
              <a:gd name="connsiteX22" fmla="*/ 72 w 10000"/>
              <a:gd name="connsiteY22" fmla="*/ 9181 h 10000"/>
              <a:gd name="connsiteX23" fmla="*/ 36 w 10000"/>
              <a:gd name="connsiteY23" fmla="*/ 9068 h 10000"/>
              <a:gd name="connsiteX24" fmla="*/ 12 w 10000"/>
              <a:gd name="connsiteY24" fmla="*/ 8941 h 10000"/>
              <a:gd name="connsiteX25" fmla="*/ 0 w 10000"/>
              <a:gd name="connsiteY25" fmla="*/ 8814 h 10000"/>
              <a:gd name="connsiteX26" fmla="*/ 0 w 10000"/>
              <a:gd name="connsiteY26" fmla="*/ 8701 h 10000"/>
              <a:gd name="connsiteX27" fmla="*/ 0 w 10000"/>
              <a:gd name="connsiteY27" fmla="*/ 8573 h 10000"/>
              <a:gd name="connsiteX28" fmla="*/ 12 w 10000"/>
              <a:gd name="connsiteY28" fmla="*/ 8446 h 10000"/>
              <a:gd name="connsiteX29" fmla="*/ 36 w 10000"/>
              <a:gd name="connsiteY29" fmla="*/ 8319 h 10000"/>
              <a:gd name="connsiteX30" fmla="*/ 72 w 10000"/>
              <a:gd name="connsiteY30" fmla="*/ 8206 h 10000"/>
              <a:gd name="connsiteX31" fmla="*/ 119 w 10000"/>
              <a:gd name="connsiteY31" fmla="*/ 8093 h 10000"/>
              <a:gd name="connsiteX32" fmla="*/ 179 w 10000"/>
              <a:gd name="connsiteY32" fmla="*/ 7980 h 10000"/>
              <a:gd name="connsiteX33" fmla="*/ 239 w 10000"/>
              <a:gd name="connsiteY33" fmla="*/ 7881 h 10000"/>
              <a:gd name="connsiteX34" fmla="*/ 323 w 10000"/>
              <a:gd name="connsiteY34" fmla="*/ 7782 h 10000"/>
              <a:gd name="connsiteX35" fmla="*/ 2098 w 10000"/>
              <a:gd name="connsiteY35" fmla="*/ 5635 h 10000"/>
              <a:gd name="connsiteX36" fmla="*/ 10000 w 10000"/>
              <a:gd name="connsiteY36" fmla="*/ 0 h 10000"/>
              <a:gd name="connsiteX37" fmla="*/ 1876 w 10000"/>
              <a:gd name="connsiteY37" fmla="*/ 9619 h 10000"/>
              <a:gd name="connsiteX0" fmla="*/ 1876 w 5244"/>
              <a:gd name="connsiteY0" fmla="*/ 3984 h 4365"/>
              <a:gd name="connsiteX1" fmla="*/ 1876 w 5244"/>
              <a:gd name="connsiteY1" fmla="*/ 3984 h 4365"/>
              <a:gd name="connsiteX2" fmla="*/ 1792 w 5244"/>
              <a:gd name="connsiteY2" fmla="*/ 4068 h 4365"/>
              <a:gd name="connsiteX3" fmla="*/ 1697 w 5244"/>
              <a:gd name="connsiteY3" fmla="*/ 4139 h 4365"/>
              <a:gd name="connsiteX4" fmla="*/ 1613 w 5244"/>
              <a:gd name="connsiteY4" fmla="*/ 4210 h 4365"/>
              <a:gd name="connsiteX5" fmla="*/ 1505 w 5244"/>
              <a:gd name="connsiteY5" fmla="*/ 4266 h 4365"/>
              <a:gd name="connsiteX6" fmla="*/ 1410 w 5244"/>
              <a:gd name="connsiteY6" fmla="*/ 4309 h 4365"/>
              <a:gd name="connsiteX7" fmla="*/ 1302 w 5244"/>
              <a:gd name="connsiteY7" fmla="*/ 4337 h 4365"/>
              <a:gd name="connsiteX8" fmla="*/ 1207 w 5244"/>
              <a:gd name="connsiteY8" fmla="*/ 4351 h 4365"/>
              <a:gd name="connsiteX9" fmla="*/ 1099 w 5244"/>
              <a:gd name="connsiteY9" fmla="*/ 4365 h 4365"/>
              <a:gd name="connsiteX10" fmla="*/ 992 w 5244"/>
              <a:gd name="connsiteY10" fmla="*/ 4351 h 4365"/>
              <a:gd name="connsiteX11" fmla="*/ 884 w 5244"/>
              <a:gd name="connsiteY11" fmla="*/ 4337 h 4365"/>
              <a:gd name="connsiteX12" fmla="*/ 789 w 5244"/>
              <a:gd name="connsiteY12" fmla="*/ 4309 h 4365"/>
              <a:gd name="connsiteX13" fmla="*/ 681 w 5244"/>
              <a:gd name="connsiteY13" fmla="*/ 4266 h 4365"/>
              <a:gd name="connsiteX14" fmla="*/ 585 w 5244"/>
              <a:gd name="connsiteY14" fmla="*/ 4210 h 4365"/>
              <a:gd name="connsiteX15" fmla="*/ 490 w 5244"/>
              <a:gd name="connsiteY15" fmla="*/ 4139 h 4365"/>
              <a:gd name="connsiteX16" fmla="*/ 406 w 5244"/>
              <a:gd name="connsiteY16" fmla="*/ 4068 h 4365"/>
              <a:gd name="connsiteX17" fmla="*/ 323 w 5244"/>
              <a:gd name="connsiteY17" fmla="*/ 3984 h 4365"/>
              <a:gd name="connsiteX18" fmla="*/ 323 w 5244"/>
              <a:gd name="connsiteY18" fmla="*/ 3984 h 4365"/>
              <a:gd name="connsiteX19" fmla="*/ 239 w 5244"/>
              <a:gd name="connsiteY19" fmla="*/ 3885 h 4365"/>
              <a:gd name="connsiteX20" fmla="*/ 179 w 5244"/>
              <a:gd name="connsiteY20" fmla="*/ 3772 h 4365"/>
              <a:gd name="connsiteX21" fmla="*/ 119 w 5244"/>
              <a:gd name="connsiteY21" fmla="*/ 3659 h 4365"/>
              <a:gd name="connsiteX22" fmla="*/ 72 w 5244"/>
              <a:gd name="connsiteY22" fmla="*/ 3546 h 4365"/>
              <a:gd name="connsiteX23" fmla="*/ 36 w 5244"/>
              <a:gd name="connsiteY23" fmla="*/ 3433 h 4365"/>
              <a:gd name="connsiteX24" fmla="*/ 12 w 5244"/>
              <a:gd name="connsiteY24" fmla="*/ 3306 h 4365"/>
              <a:gd name="connsiteX25" fmla="*/ 0 w 5244"/>
              <a:gd name="connsiteY25" fmla="*/ 3179 h 4365"/>
              <a:gd name="connsiteX26" fmla="*/ 0 w 5244"/>
              <a:gd name="connsiteY26" fmla="*/ 3066 h 4365"/>
              <a:gd name="connsiteX27" fmla="*/ 0 w 5244"/>
              <a:gd name="connsiteY27" fmla="*/ 2938 h 4365"/>
              <a:gd name="connsiteX28" fmla="*/ 12 w 5244"/>
              <a:gd name="connsiteY28" fmla="*/ 2811 h 4365"/>
              <a:gd name="connsiteX29" fmla="*/ 36 w 5244"/>
              <a:gd name="connsiteY29" fmla="*/ 2684 h 4365"/>
              <a:gd name="connsiteX30" fmla="*/ 72 w 5244"/>
              <a:gd name="connsiteY30" fmla="*/ 2571 h 4365"/>
              <a:gd name="connsiteX31" fmla="*/ 119 w 5244"/>
              <a:gd name="connsiteY31" fmla="*/ 2458 h 4365"/>
              <a:gd name="connsiteX32" fmla="*/ 179 w 5244"/>
              <a:gd name="connsiteY32" fmla="*/ 2345 h 4365"/>
              <a:gd name="connsiteX33" fmla="*/ 239 w 5244"/>
              <a:gd name="connsiteY33" fmla="*/ 2246 h 4365"/>
              <a:gd name="connsiteX34" fmla="*/ 323 w 5244"/>
              <a:gd name="connsiteY34" fmla="*/ 2147 h 4365"/>
              <a:gd name="connsiteX35" fmla="*/ 2098 w 5244"/>
              <a:gd name="connsiteY35" fmla="*/ 0 h 4365"/>
              <a:gd name="connsiteX36" fmla="*/ 5244 w 5244"/>
              <a:gd name="connsiteY36" fmla="*/ 93 h 4365"/>
              <a:gd name="connsiteX37" fmla="*/ 1876 w 5244"/>
              <a:gd name="connsiteY37" fmla="*/ 3984 h 4365"/>
              <a:gd name="connsiteX0" fmla="*/ 3577 w 10000"/>
              <a:gd name="connsiteY0" fmla="*/ 8915 h 9788"/>
              <a:gd name="connsiteX1" fmla="*/ 3577 w 10000"/>
              <a:gd name="connsiteY1" fmla="*/ 8915 h 9788"/>
              <a:gd name="connsiteX2" fmla="*/ 3417 w 10000"/>
              <a:gd name="connsiteY2" fmla="*/ 9108 h 9788"/>
              <a:gd name="connsiteX3" fmla="*/ 3236 w 10000"/>
              <a:gd name="connsiteY3" fmla="*/ 9270 h 9788"/>
              <a:gd name="connsiteX4" fmla="*/ 3076 w 10000"/>
              <a:gd name="connsiteY4" fmla="*/ 9433 h 9788"/>
              <a:gd name="connsiteX5" fmla="*/ 2870 w 10000"/>
              <a:gd name="connsiteY5" fmla="*/ 9561 h 9788"/>
              <a:gd name="connsiteX6" fmla="*/ 2689 w 10000"/>
              <a:gd name="connsiteY6" fmla="*/ 9660 h 9788"/>
              <a:gd name="connsiteX7" fmla="*/ 2483 w 10000"/>
              <a:gd name="connsiteY7" fmla="*/ 9724 h 9788"/>
              <a:gd name="connsiteX8" fmla="*/ 2302 w 10000"/>
              <a:gd name="connsiteY8" fmla="*/ 9756 h 9788"/>
              <a:gd name="connsiteX9" fmla="*/ 2096 w 10000"/>
              <a:gd name="connsiteY9" fmla="*/ 9788 h 9788"/>
              <a:gd name="connsiteX10" fmla="*/ 1892 w 10000"/>
              <a:gd name="connsiteY10" fmla="*/ 9756 h 9788"/>
              <a:gd name="connsiteX11" fmla="*/ 1686 w 10000"/>
              <a:gd name="connsiteY11" fmla="*/ 9724 h 9788"/>
              <a:gd name="connsiteX12" fmla="*/ 1505 w 10000"/>
              <a:gd name="connsiteY12" fmla="*/ 9660 h 9788"/>
              <a:gd name="connsiteX13" fmla="*/ 1299 w 10000"/>
              <a:gd name="connsiteY13" fmla="*/ 9561 h 9788"/>
              <a:gd name="connsiteX14" fmla="*/ 1116 w 10000"/>
              <a:gd name="connsiteY14" fmla="*/ 9433 h 9788"/>
              <a:gd name="connsiteX15" fmla="*/ 934 w 10000"/>
              <a:gd name="connsiteY15" fmla="*/ 9270 h 9788"/>
              <a:gd name="connsiteX16" fmla="*/ 774 w 10000"/>
              <a:gd name="connsiteY16" fmla="*/ 9108 h 9788"/>
              <a:gd name="connsiteX17" fmla="*/ 616 w 10000"/>
              <a:gd name="connsiteY17" fmla="*/ 8915 h 9788"/>
              <a:gd name="connsiteX18" fmla="*/ 616 w 10000"/>
              <a:gd name="connsiteY18" fmla="*/ 8915 h 9788"/>
              <a:gd name="connsiteX19" fmla="*/ 456 w 10000"/>
              <a:gd name="connsiteY19" fmla="*/ 8688 h 9788"/>
              <a:gd name="connsiteX20" fmla="*/ 341 w 10000"/>
              <a:gd name="connsiteY20" fmla="*/ 8429 h 9788"/>
              <a:gd name="connsiteX21" fmla="*/ 227 w 10000"/>
              <a:gd name="connsiteY21" fmla="*/ 8171 h 9788"/>
              <a:gd name="connsiteX22" fmla="*/ 137 w 10000"/>
              <a:gd name="connsiteY22" fmla="*/ 7912 h 9788"/>
              <a:gd name="connsiteX23" fmla="*/ 69 w 10000"/>
              <a:gd name="connsiteY23" fmla="*/ 7653 h 9788"/>
              <a:gd name="connsiteX24" fmla="*/ 23 w 10000"/>
              <a:gd name="connsiteY24" fmla="*/ 7362 h 9788"/>
              <a:gd name="connsiteX25" fmla="*/ 0 w 10000"/>
              <a:gd name="connsiteY25" fmla="*/ 7071 h 9788"/>
              <a:gd name="connsiteX26" fmla="*/ 0 w 10000"/>
              <a:gd name="connsiteY26" fmla="*/ 6812 h 9788"/>
              <a:gd name="connsiteX27" fmla="*/ 0 w 10000"/>
              <a:gd name="connsiteY27" fmla="*/ 6519 h 9788"/>
              <a:gd name="connsiteX28" fmla="*/ 23 w 10000"/>
              <a:gd name="connsiteY28" fmla="*/ 6228 h 9788"/>
              <a:gd name="connsiteX29" fmla="*/ 69 w 10000"/>
              <a:gd name="connsiteY29" fmla="*/ 5937 h 9788"/>
              <a:gd name="connsiteX30" fmla="*/ 137 w 10000"/>
              <a:gd name="connsiteY30" fmla="*/ 5678 h 9788"/>
              <a:gd name="connsiteX31" fmla="*/ 227 w 10000"/>
              <a:gd name="connsiteY31" fmla="*/ 5419 h 9788"/>
              <a:gd name="connsiteX32" fmla="*/ 341 w 10000"/>
              <a:gd name="connsiteY32" fmla="*/ 5160 h 9788"/>
              <a:gd name="connsiteX33" fmla="*/ 456 w 10000"/>
              <a:gd name="connsiteY33" fmla="*/ 4933 h 9788"/>
              <a:gd name="connsiteX34" fmla="*/ 616 w 10000"/>
              <a:gd name="connsiteY34" fmla="*/ 4707 h 9788"/>
              <a:gd name="connsiteX35" fmla="*/ 3925 w 10000"/>
              <a:gd name="connsiteY35" fmla="*/ 0 h 9788"/>
              <a:gd name="connsiteX36" fmla="*/ 10000 w 10000"/>
              <a:gd name="connsiteY36" fmla="*/ 1 h 9788"/>
              <a:gd name="connsiteX37" fmla="*/ 3577 w 10000"/>
              <a:gd name="connsiteY37" fmla="*/ 8915 h 9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000" h="9788">
                <a:moveTo>
                  <a:pt x="3577" y="8915"/>
                </a:moveTo>
                <a:lnTo>
                  <a:pt x="3577" y="8915"/>
                </a:lnTo>
                <a:lnTo>
                  <a:pt x="3417" y="9108"/>
                </a:lnTo>
                <a:lnTo>
                  <a:pt x="3236" y="9270"/>
                </a:lnTo>
                <a:cubicBezTo>
                  <a:pt x="3183" y="9325"/>
                  <a:pt x="3129" y="9378"/>
                  <a:pt x="3076" y="9433"/>
                </a:cubicBezTo>
                <a:lnTo>
                  <a:pt x="2870" y="9561"/>
                </a:lnTo>
                <a:cubicBezTo>
                  <a:pt x="2809" y="9593"/>
                  <a:pt x="2750" y="9628"/>
                  <a:pt x="2689" y="9660"/>
                </a:cubicBezTo>
                <a:lnTo>
                  <a:pt x="2483" y="9724"/>
                </a:lnTo>
                <a:lnTo>
                  <a:pt x="2302" y="9756"/>
                </a:lnTo>
                <a:lnTo>
                  <a:pt x="2096" y="9788"/>
                </a:lnTo>
                <a:lnTo>
                  <a:pt x="1892" y="9756"/>
                </a:lnTo>
                <a:lnTo>
                  <a:pt x="1686" y="9724"/>
                </a:lnTo>
                <a:cubicBezTo>
                  <a:pt x="1625" y="9703"/>
                  <a:pt x="1566" y="9680"/>
                  <a:pt x="1505" y="9660"/>
                </a:cubicBezTo>
                <a:lnTo>
                  <a:pt x="1299" y="9561"/>
                </a:lnTo>
                <a:lnTo>
                  <a:pt x="1116" y="9433"/>
                </a:lnTo>
                <a:cubicBezTo>
                  <a:pt x="1055" y="9379"/>
                  <a:pt x="995" y="9324"/>
                  <a:pt x="934" y="9270"/>
                </a:cubicBezTo>
                <a:cubicBezTo>
                  <a:pt x="881" y="9215"/>
                  <a:pt x="828" y="9163"/>
                  <a:pt x="774" y="9108"/>
                </a:cubicBezTo>
                <a:lnTo>
                  <a:pt x="616" y="8915"/>
                </a:lnTo>
                <a:lnTo>
                  <a:pt x="616" y="8915"/>
                </a:lnTo>
                <a:cubicBezTo>
                  <a:pt x="563" y="8839"/>
                  <a:pt x="509" y="8764"/>
                  <a:pt x="456" y="8688"/>
                </a:cubicBezTo>
                <a:cubicBezTo>
                  <a:pt x="418" y="8601"/>
                  <a:pt x="379" y="8517"/>
                  <a:pt x="341" y="8429"/>
                </a:cubicBezTo>
                <a:cubicBezTo>
                  <a:pt x="303" y="8342"/>
                  <a:pt x="265" y="8258"/>
                  <a:pt x="227" y="8171"/>
                </a:cubicBezTo>
                <a:cubicBezTo>
                  <a:pt x="196" y="8084"/>
                  <a:pt x="168" y="7999"/>
                  <a:pt x="137" y="7912"/>
                </a:cubicBezTo>
                <a:cubicBezTo>
                  <a:pt x="114" y="7825"/>
                  <a:pt x="92" y="7740"/>
                  <a:pt x="69" y="7653"/>
                </a:cubicBezTo>
                <a:cubicBezTo>
                  <a:pt x="53" y="7557"/>
                  <a:pt x="38" y="7458"/>
                  <a:pt x="23" y="7362"/>
                </a:cubicBezTo>
                <a:cubicBezTo>
                  <a:pt x="15" y="7266"/>
                  <a:pt x="8" y="7167"/>
                  <a:pt x="0" y="7071"/>
                </a:cubicBezTo>
                <a:lnTo>
                  <a:pt x="0" y="6812"/>
                </a:lnTo>
                <a:lnTo>
                  <a:pt x="0" y="6519"/>
                </a:lnTo>
                <a:cubicBezTo>
                  <a:pt x="8" y="6423"/>
                  <a:pt x="15" y="6324"/>
                  <a:pt x="23" y="6228"/>
                </a:cubicBezTo>
                <a:cubicBezTo>
                  <a:pt x="38" y="6132"/>
                  <a:pt x="53" y="6033"/>
                  <a:pt x="69" y="5937"/>
                </a:cubicBezTo>
                <a:cubicBezTo>
                  <a:pt x="92" y="5850"/>
                  <a:pt x="114" y="5765"/>
                  <a:pt x="137" y="5678"/>
                </a:cubicBezTo>
                <a:cubicBezTo>
                  <a:pt x="168" y="5591"/>
                  <a:pt x="196" y="5506"/>
                  <a:pt x="227" y="5419"/>
                </a:cubicBezTo>
                <a:cubicBezTo>
                  <a:pt x="265" y="5332"/>
                  <a:pt x="303" y="5247"/>
                  <a:pt x="341" y="5160"/>
                </a:cubicBezTo>
                <a:cubicBezTo>
                  <a:pt x="379" y="5084"/>
                  <a:pt x="418" y="5009"/>
                  <a:pt x="456" y="4933"/>
                </a:cubicBezTo>
                <a:lnTo>
                  <a:pt x="616" y="4707"/>
                </a:lnTo>
                <a:lnTo>
                  <a:pt x="3925" y="0"/>
                </a:lnTo>
                <a:lnTo>
                  <a:pt x="10000" y="1"/>
                </a:lnTo>
                <a:lnTo>
                  <a:pt x="3577" y="8915"/>
                </a:lnTo>
                <a:close/>
              </a:path>
            </a:pathLst>
          </a:custGeom>
          <a:solidFill>
            <a:srgbClr val="75DDE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0880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EBC94AC7-A994-57AB-DC71-6A867A2DDB29}"/>
              </a:ext>
            </a:extLst>
          </p:cNvPr>
          <p:cNvSpPr/>
          <p:nvPr/>
        </p:nvSpPr>
        <p:spPr>
          <a:xfrm>
            <a:off x="323652" y="1230494"/>
            <a:ext cx="8352804" cy="4286738"/>
          </a:xfrm>
          <a:prstGeom prst="roundRect">
            <a:avLst>
              <a:gd name="adj" fmla="val 5108"/>
            </a:avLst>
          </a:prstGeom>
          <a:solidFill>
            <a:srgbClr val="E6E6E6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3EE1BA86-1513-F38B-2705-6F9E36D05C46}"/>
              </a:ext>
            </a:extLst>
          </p:cNvPr>
          <p:cNvSpPr/>
          <p:nvPr/>
        </p:nvSpPr>
        <p:spPr>
          <a:xfrm>
            <a:off x="323528" y="167922"/>
            <a:ext cx="5130600" cy="754162"/>
          </a:xfrm>
          <a:prstGeom prst="roundRect">
            <a:avLst/>
          </a:prstGeom>
          <a:solidFill>
            <a:srgbClr val="003399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BBB9227-6F4C-493C-E24D-D15AEFE342A1}"/>
              </a:ext>
            </a:extLst>
          </p:cNvPr>
          <p:cNvSpPr txBox="1"/>
          <p:nvPr/>
        </p:nvSpPr>
        <p:spPr>
          <a:xfrm>
            <a:off x="476560" y="244921"/>
            <a:ext cx="4824535" cy="6001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33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이 단원을 배우고 나면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03BA668-BD04-F458-4AA0-B975E6635261}"/>
              </a:ext>
            </a:extLst>
          </p:cNvPr>
          <p:cNvSpPr txBox="1"/>
          <p:nvPr/>
        </p:nvSpPr>
        <p:spPr>
          <a:xfrm>
            <a:off x="469481" y="1467954"/>
            <a:ext cx="8105376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3000"/>
              </a:spcAft>
              <a:buFont typeface="Arial" panose="020B0604020202020204" pitchFamily="34" charset="0"/>
              <a:buChar char="•"/>
            </a:pPr>
            <a:r>
              <a:rPr lang="ko-KR" altLang="en-US" sz="32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인공지능 기술을 설명할 수 있다</a:t>
            </a:r>
            <a:r>
              <a:rPr lang="en-US" altLang="ko-KR" sz="32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marL="285750" indent="-285750">
              <a:spcAft>
                <a:spcPts val="3000"/>
              </a:spcAft>
              <a:buFont typeface="Arial" panose="020B0604020202020204" pitchFamily="34" charset="0"/>
              <a:buChar char="•"/>
            </a:pPr>
            <a:r>
              <a:rPr lang="ko-KR" altLang="en-US" sz="32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인공지능 기술을 활용한 로봇의 특징과 문제점을 분석하여 설명할 수 있다</a:t>
            </a:r>
            <a:r>
              <a:rPr lang="en-US" altLang="ko-KR" sz="32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marL="285750" indent="-285750">
              <a:spcAft>
                <a:spcPts val="3000"/>
              </a:spcAft>
              <a:buFont typeface="Arial" panose="020B0604020202020204" pitchFamily="34" charset="0"/>
              <a:buChar char="•"/>
            </a:pPr>
            <a:r>
              <a:rPr lang="ko-KR" altLang="en-US" sz="32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인공지능 기술을 활용한 로봇 개발 및 활용에 대한 바람직한 윤리 의식을 실천할 수 있다</a:t>
            </a:r>
            <a:r>
              <a:rPr lang="en-US" altLang="ko-KR" sz="32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32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20BF2ABD-A973-8CDD-F008-DA0058D90D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4" name="그림 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EF42DF6C-6A7C-311B-4806-D290422AD80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5" name="그림 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139D177-A547-1F54-5A75-01DB0A4C6DF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3895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B20F94-89C1-1535-6806-DA81E10777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434561A0-1409-5D20-E422-D76915427F22}"/>
              </a:ext>
            </a:extLst>
          </p:cNvPr>
          <p:cNvSpPr/>
          <p:nvPr/>
        </p:nvSpPr>
        <p:spPr>
          <a:xfrm>
            <a:off x="502702" y="1659988"/>
            <a:ext cx="8317770" cy="3569212"/>
          </a:xfrm>
          <a:prstGeom prst="roundRect">
            <a:avLst>
              <a:gd name="adj" fmla="val 5108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CF2C6C13-0515-2703-6374-7C6961D9E17C}"/>
              </a:ext>
            </a:extLst>
          </p:cNvPr>
          <p:cNvGrpSpPr/>
          <p:nvPr/>
        </p:nvGrpSpPr>
        <p:grpSpPr>
          <a:xfrm>
            <a:off x="361628" y="206021"/>
            <a:ext cx="1906116" cy="1105543"/>
            <a:chOff x="526728" y="269521"/>
            <a:chExt cx="1906116" cy="1105543"/>
          </a:xfrm>
        </p:grpSpPr>
        <p:sp>
          <p:nvSpPr>
            <p:cNvPr id="9" name="사각형: 둥근 모서리 8">
              <a:extLst>
                <a:ext uri="{FF2B5EF4-FFF2-40B4-BE49-F238E27FC236}">
                  <a16:creationId xmlns:a16="http://schemas.microsoft.com/office/drawing/2014/main" id="{100D01AC-2D19-47FD-E35E-3CA2C716FEE9}"/>
                </a:ext>
              </a:extLst>
            </p:cNvPr>
            <p:cNvSpPr/>
            <p:nvPr/>
          </p:nvSpPr>
          <p:spPr>
            <a:xfrm>
              <a:off x="526728" y="269521"/>
              <a:ext cx="1906116" cy="1105543"/>
            </a:xfrm>
            <a:prstGeom prst="roundRect">
              <a:avLst/>
            </a:prstGeom>
            <a:solidFill>
              <a:srgbClr val="FEF248"/>
            </a:solidFill>
            <a:ln w="50800" cmpd="dbl">
              <a:solidFill>
                <a:schemeClr val="bg1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A07FC87-AC59-DA80-BD15-C62CDCD85D4F}"/>
                </a:ext>
              </a:extLst>
            </p:cNvPr>
            <p:cNvSpPr txBox="1"/>
            <p:nvPr/>
          </p:nvSpPr>
          <p:spPr>
            <a:xfrm>
              <a:off x="526728" y="532422"/>
              <a:ext cx="190611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r>
                <a:rPr lang="ko-KR" altLang="en-US" sz="3000" b="1" dirty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생각 열기</a:t>
              </a: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F2FD8012-6282-7F69-A90D-EDBD0C2A65E5}"/>
              </a:ext>
            </a:extLst>
          </p:cNvPr>
          <p:cNvSpPr txBox="1"/>
          <p:nvPr/>
        </p:nvSpPr>
        <p:spPr>
          <a:xfrm>
            <a:off x="2297615" y="281738"/>
            <a:ext cx="6522857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latinLnBrk="1"/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인간에게 도움을 준 로봇 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vs</a:t>
            </a:r>
          </a:p>
          <a:p>
            <a:pPr latinLnBrk="1"/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인간에게 아픔을 준 로봇</a:t>
            </a:r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5A00DE26-FA53-66F6-2F4D-9CF99A19EB83}"/>
              </a:ext>
            </a:extLst>
          </p:cNvPr>
          <p:cNvSpPr/>
          <p:nvPr/>
        </p:nvSpPr>
        <p:spPr>
          <a:xfrm>
            <a:off x="395536" y="241103"/>
            <a:ext cx="8568952" cy="1010496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FEF248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F3DEABF0-2A5C-594E-DFA8-836BEEAD321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5" name="그림 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95202459-3E7C-CD92-827A-9BB9093C0F9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6" name="그림 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54F2B7A-3482-D4A2-58FC-A2B934D6510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0A38B4A-E070-F0CC-42EE-4D6A06464530}"/>
              </a:ext>
            </a:extLst>
          </p:cNvPr>
          <p:cNvSpPr txBox="1"/>
          <p:nvPr/>
        </p:nvSpPr>
        <p:spPr>
          <a:xfrm>
            <a:off x="591235" y="1786781"/>
            <a:ext cx="8050063" cy="32406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latinLnBrk="1">
              <a:lnSpc>
                <a:spcPct val="150000"/>
              </a:lnSpc>
              <a:spcAft>
                <a:spcPts val="600"/>
              </a:spcAft>
            </a:pPr>
            <a:r>
              <a:rPr lang="ko-KR" altLang="en-US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디지털 사회로 발전하면서 우리는 일상 곳곳에서 로봇을 만나고 있다</a:t>
            </a:r>
            <a:r>
              <a:rPr lang="en-US" altLang="ko-KR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배달 로봇</a:t>
            </a:r>
            <a:r>
              <a:rPr lang="en-US" altLang="ko-KR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서빙 로봇은 이미 상용화되었고</a:t>
            </a:r>
            <a:r>
              <a:rPr lang="en-US" altLang="ko-KR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가사 지원에서부터 건강 관리</a:t>
            </a:r>
            <a:r>
              <a:rPr lang="en-US" altLang="ko-KR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엔터테인먼트에 이르기까지 생활 곳곳에서 로봇이 확대되고 있다</a:t>
            </a:r>
            <a:r>
              <a:rPr lang="en-US" altLang="ko-KR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82018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46E989-1B94-2E4C-41E7-5690567E60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E2E358D1-705F-B957-CB46-9E7D1ACE0701}"/>
              </a:ext>
            </a:extLst>
          </p:cNvPr>
          <p:cNvSpPr/>
          <p:nvPr/>
        </p:nvSpPr>
        <p:spPr>
          <a:xfrm>
            <a:off x="502702" y="1659988"/>
            <a:ext cx="8317770" cy="3569212"/>
          </a:xfrm>
          <a:prstGeom prst="roundRect">
            <a:avLst>
              <a:gd name="adj" fmla="val 5108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FAB70C19-2FE1-A6C0-C04F-8375F8C43320}"/>
              </a:ext>
            </a:extLst>
          </p:cNvPr>
          <p:cNvGrpSpPr/>
          <p:nvPr/>
        </p:nvGrpSpPr>
        <p:grpSpPr>
          <a:xfrm>
            <a:off x="361628" y="206021"/>
            <a:ext cx="1906116" cy="1105543"/>
            <a:chOff x="526728" y="269521"/>
            <a:chExt cx="1906116" cy="1105543"/>
          </a:xfrm>
        </p:grpSpPr>
        <p:sp>
          <p:nvSpPr>
            <p:cNvPr id="9" name="사각형: 둥근 모서리 8">
              <a:extLst>
                <a:ext uri="{FF2B5EF4-FFF2-40B4-BE49-F238E27FC236}">
                  <a16:creationId xmlns:a16="http://schemas.microsoft.com/office/drawing/2014/main" id="{9F3DD020-0CF2-1C3B-8C96-B6AB4FC55B6B}"/>
                </a:ext>
              </a:extLst>
            </p:cNvPr>
            <p:cNvSpPr/>
            <p:nvPr/>
          </p:nvSpPr>
          <p:spPr>
            <a:xfrm>
              <a:off x="526728" y="269521"/>
              <a:ext cx="1906116" cy="1105543"/>
            </a:xfrm>
            <a:prstGeom prst="roundRect">
              <a:avLst/>
            </a:prstGeom>
            <a:solidFill>
              <a:srgbClr val="FEF248"/>
            </a:solidFill>
            <a:ln w="50800" cmpd="dbl">
              <a:solidFill>
                <a:schemeClr val="bg1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109C4E9-230D-E185-4284-D6F2C639FC1A}"/>
                </a:ext>
              </a:extLst>
            </p:cNvPr>
            <p:cNvSpPr txBox="1"/>
            <p:nvPr/>
          </p:nvSpPr>
          <p:spPr>
            <a:xfrm>
              <a:off x="526728" y="532422"/>
              <a:ext cx="190611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r>
                <a:rPr lang="ko-KR" altLang="en-US" sz="3000" b="1" dirty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생각 열기</a:t>
              </a: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C2DFC096-C67D-7B0D-C9C2-83A41156DA77}"/>
              </a:ext>
            </a:extLst>
          </p:cNvPr>
          <p:cNvSpPr txBox="1"/>
          <p:nvPr/>
        </p:nvSpPr>
        <p:spPr>
          <a:xfrm>
            <a:off x="2297615" y="281738"/>
            <a:ext cx="6522857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latinLnBrk="1"/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인간에게 도움을 준 로봇 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vs</a:t>
            </a:r>
          </a:p>
          <a:p>
            <a:pPr latinLnBrk="1"/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인간에게 아픔을 준 로봇</a:t>
            </a:r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05030451-74EB-8959-2AD6-AF4D9E6AA601}"/>
              </a:ext>
            </a:extLst>
          </p:cNvPr>
          <p:cNvSpPr/>
          <p:nvPr/>
        </p:nvSpPr>
        <p:spPr>
          <a:xfrm>
            <a:off x="395536" y="241103"/>
            <a:ext cx="8568952" cy="1010496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FEF248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5E0278E4-DE4E-E073-F432-722C6BD378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5" name="그림 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C0FD3D3-E4EF-3527-A4EE-546F3443438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6" name="그림 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BADDBBDD-1CFD-2812-0803-7D6E70238F1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50576A3-787E-B6DE-4F9C-E11BF5084D60}"/>
              </a:ext>
            </a:extLst>
          </p:cNvPr>
          <p:cNvSpPr txBox="1"/>
          <p:nvPr/>
        </p:nvSpPr>
        <p:spPr>
          <a:xfrm>
            <a:off x="591235" y="1786781"/>
            <a:ext cx="8050063" cy="32406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latinLnBrk="1">
              <a:lnSpc>
                <a:spcPct val="150000"/>
              </a:lnSpc>
              <a:spcAft>
                <a:spcPts val="600"/>
              </a:spcAft>
            </a:pPr>
            <a:r>
              <a:rPr lang="ko-KR" altLang="en-US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그러나 로봇의 등장을 바라보는 시각은 기대와 우려가 섞여 있다</a:t>
            </a:r>
            <a:r>
              <a:rPr lang="en-US" altLang="ko-KR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선견지명이 있었던 것일까</a:t>
            </a:r>
            <a:r>
              <a:rPr lang="en-US" altLang="ko-KR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 1950</a:t>
            </a:r>
            <a:r>
              <a:rPr lang="ko-KR" altLang="en-US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년 소설가 아이작 </a:t>
            </a:r>
            <a:r>
              <a:rPr lang="ko-KR" altLang="en-US" sz="2800" b="1" spc="-50" dirty="0" err="1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아시모프</a:t>
            </a:r>
            <a:r>
              <a:rPr lang="en-US" altLang="ko-KR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(Isaac Asimov)</a:t>
            </a:r>
            <a:r>
              <a:rPr lang="ko-KR" altLang="en-US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는 자신의 소설 ‘아이</a:t>
            </a:r>
            <a:r>
              <a:rPr lang="en-US" altLang="ko-KR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</a:t>
            </a:r>
            <a:r>
              <a:rPr lang="en-US" altLang="ko-KR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(I, Robot)’</a:t>
            </a:r>
            <a:r>
              <a:rPr lang="ko-KR" altLang="en-US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을 통해 로봇 </a:t>
            </a:r>
            <a:r>
              <a:rPr lang="en-US" altLang="ko-KR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r>
              <a:rPr lang="ko-KR" altLang="en-US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원칙을 제안한 바 있다</a:t>
            </a:r>
            <a:r>
              <a:rPr lang="en-US" altLang="ko-KR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730355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4CB78009-D8A7-1B66-4FC3-EEC105476B48}"/>
              </a:ext>
            </a:extLst>
          </p:cNvPr>
          <p:cNvSpPr/>
          <p:nvPr/>
        </p:nvSpPr>
        <p:spPr>
          <a:xfrm>
            <a:off x="502702" y="1659988"/>
            <a:ext cx="8317770" cy="4729090"/>
          </a:xfrm>
          <a:prstGeom prst="roundRect">
            <a:avLst>
              <a:gd name="adj" fmla="val 5108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3017DBEE-0381-AAD1-40F3-67B82FEFDC7E}"/>
              </a:ext>
            </a:extLst>
          </p:cNvPr>
          <p:cNvGrpSpPr/>
          <p:nvPr/>
        </p:nvGrpSpPr>
        <p:grpSpPr>
          <a:xfrm>
            <a:off x="361628" y="206021"/>
            <a:ext cx="1906116" cy="1105543"/>
            <a:chOff x="526728" y="269521"/>
            <a:chExt cx="1906116" cy="1105543"/>
          </a:xfrm>
        </p:grpSpPr>
        <p:sp>
          <p:nvSpPr>
            <p:cNvPr id="9" name="사각형: 둥근 모서리 8">
              <a:extLst>
                <a:ext uri="{FF2B5EF4-FFF2-40B4-BE49-F238E27FC236}">
                  <a16:creationId xmlns:a16="http://schemas.microsoft.com/office/drawing/2014/main" id="{3EE1BA86-1513-F38B-2705-6F9E36D05C46}"/>
                </a:ext>
              </a:extLst>
            </p:cNvPr>
            <p:cNvSpPr/>
            <p:nvPr/>
          </p:nvSpPr>
          <p:spPr>
            <a:xfrm>
              <a:off x="526728" y="269521"/>
              <a:ext cx="1906116" cy="1105543"/>
            </a:xfrm>
            <a:prstGeom prst="roundRect">
              <a:avLst/>
            </a:prstGeom>
            <a:solidFill>
              <a:srgbClr val="FEF248"/>
            </a:solidFill>
            <a:ln w="50800" cmpd="dbl">
              <a:solidFill>
                <a:schemeClr val="bg1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BBB9227-6F4C-493C-E24D-D15AEFE342A1}"/>
                </a:ext>
              </a:extLst>
            </p:cNvPr>
            <p:cNvSpPr txBox="1"/>
            <p:nvPr/>
          </p:nvSpPr>
          <p:spPr>
            <a:xfrm>
              <a:off x="526728" y="532422"/>
              <a:ext cx="190611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r>
                <a:rPr lang="ko-KR" altLang="en-US" sz="3000" b="1" dirty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생각 열기</a:t>
              </a: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70D95354-E3BF-71A9-CC40-0D3050F8AAF4}"/>
              </a:ext>
            </a:extLst>
          </p:cNvPr>
          <p:cNvSpPr txBox="1"/>
          <p:nvPr/>
        </p:nvSpPr>
        <p:spPr>
          <a:xfrm>
            <a:off x="2297615" y="281738"/>
            <a:ext cx="6522857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latinLnBrk="1"/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인간에게 도움을 준 로봇 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vs</a:t>
            </a:r>
          </a:p>
          <a:p>
            <a:pPr latinLnBrk="1"/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인간에게 아픔을 준 로봇</a:t>
            </a:r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CD61928F-3A78-710C-74BF-16CED5A05A6C}"/>
              </a:ext>
            </a:extLst>
          </p:cNvPr>
          <p:cNvSpPr/>
          <p:nvPr/>
        </p:nvSpPr>
        <p:spPr>
          <a:xfrm>
            <a:off x="395536" y="241103"/>
            <a:ext cx="8568952" cy="1010496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FEF248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8FFA6C00-F201-4A93-95A7-9742C8241A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5" name="그림 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503896F-6F56-AE9B-2D17-910E5E7AC85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6" name="그림 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ABE10CD-3E9F-C8A6-3F70-6802DCCF837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4E26F7B-40B4-1D94-C4E1-69B5E252CB7A}"/>
              </a:ext>
            </a:extLst>
          </p:cNvPr>
          <p:cNvSpPr txBox="1"/>
          <p:nvPr/>
        </p:nvSpPr>
        <p:spPr>
          <a:xfrm>
            <a:off x="591235" y="1786781"/>
            <a:ext cx="8050063" cy="45333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latinLnBrk="1">
              <a:lnSpc>
                <a:spcPct val="150000"/>
              </a:lnSpc>
              <a:spcAft>
                <a:spcPts val="1200"/>
              </a:spcAft>
            </a:pPr>
            <a:r>
              <a:rPr lang="ko-KR" altLang="en-US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기술은 점차 감성을 인식할 수 있는 수준으로 발전하고 있다</a:t>
            </a:r>
            <a:r>
              <a:rPr lang="en-US" altLang="ko-KR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영화 속에서는 감정을 지닌 로봇이 종종 등장하는데</a:t>
            </a:r>
            <a:r>
              <a:rPr lang="en-US" altLang="ko-KR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실제로 로봇이 감정까지 가지게 된다면 로봇을 인간처럼 인격을 지닌 주체로 보아야 할지에 대한 철학적 논의도 필요해질 것이다</a:t>
            </a:r>
            <a:r>
              <a:rPr lang="en-US" altLang="ko-KR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이러한 문제를 함께 고민하며</a:t>
            </a:r>
            <a:r>
              <a:rPr lang="en-US" altLang="ko-KR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인간과 로봇이 공존할 수 있는 해법을 </a:t>
            </a:r>
            <a:r>
              <a:rPr lang="ko-KR" altLang="en-US" sz="2800" b="1" spc="-50" dirty="0" err="1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찾아나가야</a:t>
            </a:r>
            <a:r>
              <a:rPr lang="ko-KR" altLang="en-US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한다</a:t>
            </a:r>
            <a:r>
              <a:rPr lang="en-US" altLang="ko-KR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872142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C50BB1-4A4E-3355-72A7-A8A8A007EF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A2D55B7C-6A10-0C9F-C128-C7AB17BAC25E}"/>
              </a:ext>
            </a:extLst>
          </p:cNvPr>
          <p:cNvSpPr/>
          <p:nvPr/>
        </p:nvSpPr>
        <p:spPr>
          <a:xfrm>
            <a:off x="502702" y="1659988"/>
            <a:ext cx="8317770" cy="2414816"/>
          </a:xfrm>
          <a:prstGeom prst="roundRect">
            <a:avLst>
              <a:gd name="adj" fmla="val 5108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D2CA95D1-23E9-867C-7774-C09EE8B15E88}"/>
              </a:ext>
            </a:extLst>
          </p:cNvPr>
          <p:cNvGrpSpPr/>
          <p:nvPr/>
        </p:nvGrpSpPr>
        <p:grpSpPr>
          <a:xfrm>
            <a:off x="361628" y="206021"/>
            <a:ext cx="1906116" cy="1105543"/>
            <a:chOff x="526728" y="269521"/>
            <a:chExt cx="1906116" cy="1105543"/>
          </a:xfrm>
        </p:grpSpPr>
        <p:sp>
          <p:nvSpPr>
            <p:cNvPr id="9" name="사각형: 둥근 모서리 8">
              <a:extLst>
                <a:ext uri="{FF2B5EF4-FFF2-40B4-BE49-F238E27FC236}">
                  <a16:creationId xmlns:a16="http://schemas.microsoft.com/office/drawing/2014/main" id="{5FC7589E-26C3-0901-5079-638DD5D2C288}"/>
                </a:ext>
              </a:extLst>
            </p:cNvPr>
            <p:cNvSpPr/>
            <p:nvPr/>
          </p:nvSpPr>
          <p:spPr>
            <a:xfrm>
              <a:off x="526728" y="269521"/>
              <a:ext cx="1906116" cy="1105543"/>
            </a:xfrm>
            <a:prstGeom prst="roundRect">
              <a:avLst/>
            </a:prstGeom>
            <a:solidFill>
              <a:srgbClr val="FEF248"/>
            </a:solidFill>
            <a:ln w="50800" cmpd="dbl">
              <a:solidFill>
                <a:schemeClr val="bg1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7DF70C0-DA07-8DB1-1C42-ABAD146CD546}"/>
                </a:ext>
              </a:extLst>
            </p:cNvPr>
            <p:cNvSpPr txBox="1"/>
            <p:nvPr/>
          </p:nvSpPr>
          <p:spPr>
            <a:xfrm>
              <a:off x="526728" y="532422"/>
              <a:ext cx="190611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r>
                <a:rPr lang="ko-KR" altLang="en-US" sz="3000" b="1" dirty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생각 열기</a:t>
              </a: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EDE30075-7EB1-5653-DF7C-FA3353216BFE}"/>
              </a:ext>
            </a:extLst>
          </p:cNvPr>
          <p:cNvSpPr txBox="1"/>
          <p:nvPr/>
        </p:nvSpPr>
        <p:spPr>
          <a:xfrm>
            <a:off x="2297615" y="281738"/>
            <a:ext cx="6522857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latinLnBrk="1"/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인간에게 도움을 준 로봇 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vs</a:t>
            </a:r>
          </a:p>
          <a:p>
            <a:pPr latinLnBrk="1"/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인간에게 아픔을 준 로봇</a:t>
            </a:r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BA2E7318-5C51-90CB-B868-35007ECB8289}"/>
              </a:ext>
            </a:extLst>
          </p:cNvPr>
          <p:cNvSpPr/>
          <p:nvPr/>
        </p:nvSpPr>
        <p:spPr>
          <a:xfrm>
            <a:off x="395536" y="241103"/>
            <a:ext cx="8568952" cy="1010496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FEF248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67B76DC0-68E6-AA12-DF97-12BF604C27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5" name="그림 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C1E1EFDB-455F-4430-117C-5C3F538EE2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6" name="그림 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D083322-8D89-A5A8-B6C6-FBF079C484E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E99B8BA-FDA2-A05E-2372-7B9DAB187EE5}"/>
              </a:ext>
            </a:extLst>
          </p:cNvPr>
          <p:cNvSpPr txBox="1"/>
          <p:nvPr/>
        </p:nvSpPr>
        <p:spPr>
          <a:xfrm>
            <a:off x="591235" y="1786781"/>
            <a:ext cx="8050063" cy="19480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latinLnBrk="1">
              <a:lnSpc>
                <a:spcPct val="150000"/>
              </a:lnSpc>
              <a:spcAft>
                <a:spcPts val="1200"/>
              </a:spcAft>
            </a:pPr>
            <a:r>
              <a:rPr lang="ko-KR" altLang="en-US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이러한 가운데 다음은 인공지능 로봇이 인간에게 도움이 된 사례와 아픔을 준 사례들이다</a:t>
            </a:r>
            <a:r>
              <a:rPr lang="en-US" altLang="ko-KR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두 가지 측면의 사례를 살펴 물음에 답해보자</a:t>
            </a:r>
            <a:r>
              <a:rPr lang="en-US" altLang="ko-KR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800" b="1" spc="-50" dirty="0">
              <a:solidFill>
                <a:srgbClr val="211D1E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65319570"/>
      </p:ext>
    </p:extLst>
  </p:cSld>
  <p:clrMapOvr>
    <a:masterClrMapping/>
  </p:clrMapOvr>
</p:sld>
</file>

<file path=ppt/theme/theme1.xml><?xml version="1.0" encoding="utf-8"?>
<a:theme xmlns:a="http://schemas.openxmlformats.org/drawingml/2006/main" name="Level">
  <a:themeElements>
    <a:clrScheme name="Level 9">
      <a:dk1>
        <a:srgbClr val="000000"/>
      </a:dk1>
      <a:lt1>
        <a:srgbClr val="FFFFFF"/>
      </a:lt1>
      <a:dk2>
        <a:srgbClr val="666699"/>
      </a:dk2>
      <a:lt2>
        <a:srgbClr val="FFCC00"/>
      </a:lt2>
      <a:accent1>
        <a:srgbClr val="FF9900"/>
      </a:accent1>
      <a:accent2>
        <a:srgbClr val="FF9900"/>
      </a:accent2>
      <a:accent3>
        <a:srgbClr val="FFFFFF"/>
      </a:accent3>
      <a:accent4>
        <a:srgbClr val="000000"/>
      </a:accent4>
      <a:accent5>
        <a:srgbClr val="FFCAAA"/>
      </a:accent5>
      <a:accent6>
        <a:srgbClr val="E78A00"/>
      </a:accent6>
      <a:hlink>
        <a:srgbClr val="666699"/>
      </a:hlink>
      <a:folHlink>
        <a:srgbClr val="999966"/>
      </a:folHlink>
    </a:clrScheme>
    <a:fontScheme name="Level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evel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9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70926BE6910EE541A5C8A9203B4061CC0400C52140320FE295488DD4381964E77F84" ma:contentTypeVersion="57" ma:contentTypeDescription="Create a new document." ma:contentTypeScope="" ma:versionID="fb68b574494ff423512a6d157fda585d">
  <xsd:schema xmlns:xsd="http://www.w3.org/2001/XMLSchema" xmlns:xs="http://www.w3.org/2001/XMLSchema" xmlns:p="http://schemas.microsoft.com/office/2006/metadata/properties" xmlns:ns2="49c1fb53-399a-4d91-bfc2-0a118990ebe4" targetNamespace="http://schemas.microsoft.com/office/2006/metadata/properties" ma:root="true" ma:fieldsID="0c909fc9147f5cd72e5e5bce45a50b95" ns2:_="">
    <xsd:import namespace="49c1fb53-399a-4d91-bfc2-0a118990ebe4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c1fb53-399a-4d91-bfc2-0a118990ebe4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0:00:00Z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46eace49-6800-49f1-a64f-ebba43398223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998FE1E4-65AF-4644-A335-DDF948C303E5}" ma:internalName="CSXSubmissionMarket" ma:readOnly="false" ma:showField="MarketName" ma:web="49c1fb53-399a-4d91-bfc2-0a118990ebe4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f9e05721-622c-44cb-9266-41f3c0e6162c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79DE6945-A8C8-4B02-AD64-E66D49B13DD1}" ma:internalName="InProjectListLookup" ma:readOnly="true" ma:showField="InProjectLis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085c3879-e14f-4ad1-98de-c23ee0a51699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79DE6945-A8C8-4B02-AD64-E66D49B13DD1}" ma:internalName="LastCompleteVersionLookup" ma:readOnly="true" ma:showField="LastComplete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79DE6945-A8C8-4B02-AD64-E66D49B13DD1}" ma:internalName="LastPreviewErrorLookup" ma:readOnly="true" ma:showField="LastPreview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79DE6945-A8C8-4B02-AD64-E66D49B13DD1}" ma:internalName="LastPreviewResultLookup" ma:readOnly="true" ma:showField="LastPreview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79DE6945-A8C8-4B02-AD64-E66D49B13DD1}" ma:internalName="LastPreviewAttemptDateLookup" ma:readOnly="true" ma:showField="LastPreview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79DE6945-A8C8-4B02-AD64-E66D49B13DD1}" ma:internalName="LastPreviewedByLookup" ma:readOnly="true" ma:showField="LastPreview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79DE6945-A8C8-4B02-AD64-E66D49B13DD1}" ma:internalName="LastPreviewTimeLookup" ma:readOnly="true" ma:showField="LastPreview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79DE6945-A8C8-4B02-AD64-E66D49B13DD1}" ma:internalName="LastPreviewVersionLookup" ma:readOnly="true" ma:showField="LastPreview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79DE6945-A8C8-4B02-AD64-E66D49B13DD1}" ma:internalName="LastPublishErrorLookup" ma:readOnly="true" ma:showField="LastPublish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79DE6945-A8C8-4B02-AD64-E66D49B13DD1}" ma:internalName="LastPublishResultLookup" ma:readOnly="true" ma:showField="LastPublish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79DE6945-A8C8-4B02-AD64-E66D49B13DD1}" ma:internalName="LastPublishAttemptDateLookup" ma:readOnly="true" ma:showField="LastPublish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79DE6945-A8C8-4B02-AD64-E66D49B13DD1}" ma:internalName="LastPublishedByLookup" ma:readOnly="true" ma:showField="LastPublish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79DE6945-A8C8-4B02-AD64-E66D49B13DD1}" ma:internalName="LastPublishTimeLookup" ma:readOnly="true" ma:showField="LastPublish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79DE6945-A8C8-4B02-AD64-E66D49B13DD1}" ma:internalName="LastPublishVersionLookup" ma:readOnly="true" ma:showField="LastPublish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0F6EFE92-EA97-47A1-8B41-AB7AAC6F2484}" ma:internalName="LocLastLocAttemptVersionLookup" ma:readOnly="false" ma:showField="LastLocAttemptVersion" ma:web="49c1fb53-399a-4d91-bfc2-0a118990ebe4">
      <xsd:simpleType>
        <xsd:restriction base="dms:Lookup"/>
      </xsd:simpleType>
    </xsd:element>
    <xsd:element name="LocLastLocAttemptVersionTypeLookup" ma:index="72" nillable="true" ma:displayName="Loc Last Loc Attempt Version Type" ma:default="" ma:list="{0F6EFE92-EA97-47A1-8B41-AB7AAC6F2484}" ma:internalName="LocLastLocAttemptVersionTypeLookup" ma:readOnly="true" ma:showField="LastLocAttemptVersionType" ma:web="49c1fb53-399a-4d91-bfc2-0a118990ebe4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0F6EFE92-EA97-47A1-8B41-AB7AAC6F2484}" ma:internalName="LocNewPublishedVersionLookup" ma:readOnly="true" ma:showField="NewPublishedVersion" ma:web="49c1fb53-399a-4d91-bfc2-0a118990ebe4">
      <xsd:simpleType>
        <xsd:restriction base="dms:Lookup"/>
      </xsd:simpleType>
    </xsd:element>
    <xsd:element name="LocOverallHandbackStatusLookup" ma:index="76" nillable="true" ma:displayName="Loc Overall Handback Status" ma:default="" ma:list="{0F6EFE92-EA97-47A1-8B41-AB7AAC6F2484}" ma:internalName="LocOverallHandbackStatusLookup" ma:readOnly="true" ma:showField="OverallHandbackStatus" ma:web="49c1fb53-399a-4d91-bfc2-0a118990ebe4">
      <xsd:simpleType>
        <xsd:restriction base="dms:Lookup"/>
      </xsd:simpleType>
    </xsd:element>
    <xsd:element name="LocOverallLocStatusLookup" ma:index="77" nillable="true" ma:displayName="Loc Overall Localize Status" ma:default="" ma:list="{0F6EFE92-EA97-47A1-8B41-AB7AAC6F2484}" ma:internalName="LocOverallLocStatusLookup" ma:readOnly="true" ma:showField="OverallLocStatus" ma:web="49c1fb53-399a-4d91-bfc2-0a118990ebe4">
      <xsd:simpleType>
        <xsd:restriction base="dms:Lookup"/>
      </xsd:simpleType>
    </xsd:element>
    <xsd:element name="LocOverallPreviewStatusLookup" ma:index="78" nillable="true" ma:displayName="Loc Overall Preview Status" ma:default="" ma:list="{0F6EFE92-EA97-47A1-8B41-AB7AAC6F2484}" ma:internalName="LocOverallPreviewStatusLookup" ma:readOnly="true" ma:showField="OverallPreviewStatus" ma:web="49c1fb53-399a-4d91-bfc2-0a118990ebe4">
      <xsd:simpleType>
        <xsd:restriction base="dms:Lookup"/>
      </xsd:simpleType>
    </xsd:element>
    <xsd:element name="LocOverallPublishStatusLookup" ma:index="79" nillable="true" ma:displayName="Loc Overall Publish Status" ma:default="" ma:list="{0F6EFE92-EA97-47A1-8B41-AB7AAC6F2484}" ma:internalName="LocOverallPublishStatusLookup" ma:readOnly="true" ma:showField="OverallPublishStatus" ma:web="49c1fb53-399a-4d91-bfc2-0a118990ebe4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0F6EFE92-EA97-47A1-8B41-AB7AAC6F2484}" ma:internalName="LocProcessedForHandoffsLookup" ma:readOnly="true" ma:showField="ProcessedForHandoffs" ma:web="49c1fb53-399a-4d91-bfc2-0a118990ebe4">
      <xsd:simpleType>
        <xsd:restriction base="dms:Lookup"/>
      </xsd:simpleType>
    </xsd:element>
    <xsd:element name="LocProcessedForMarketsLookup" ma:index="82" nillable="true" ma:displayName="Loc Processed For Markets" ma:default="" ma:list="{0F6EFE92-EA97-47A1-8B41-AB7AAC6F2484}" ma:internalName="LocProcessedForMarketsLookup" ma:readOnly="true" ma:showField="ProcessedForMarkets" ma:web="49c1fb53-399a-4d91-bfc2-0a118990ebe4">
      <xsd:simpleType>
        <xsd:restriction base="dms:Lookup"/>
      </xsd:simpleType>
    </xsd:element>
    <xsd:element name="LocPublishedDependentAssetsLookup" ma:index="83" nillable="true" ma:displayName="Loc Published Dependent Assets" ma:default="" ma:list="{0F6EFE92-EA97-47A1-8B41-AB7AAC6F2484}" ma:internalName="LocPublishedDependentAssetsLookup" ma:readOnly="true" ma:showField="PublishedDependentAssets" ma:web="49c1fb53-399a-4d91-bfc2-0a118990ebe4">
      <xsd:simpleType>
        <xsd:restriction base="dms:Lookup"/>
      </xsd:simpleType>
    </xsd:element>
    <xsd:element name="LocPublishedLinkedAssetsLookup" ma:index="84" nillable="true" ma:displayName="Loc Published Linked Assets" ma:default="" ma:list="{0F6EFE92-EA97-47A1-8B41-AB7AAC6F2484}" ma:internalName="LocPublishedLinkedAssetsLookup" ma:readOnly="true" ma:showField="PublishedLinkedAssets" ma:web="49c1fb53-399a-4d91-bfc2-0a118990ebe4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6e2371ae-b2bd-4992-837f-63963325355f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998FE1E4-65AF-4644-A335-DDF948C303E5}" ma:internalName="Markets" ma:readOnly="false" ma:showField="MarketNa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79DE6945-A8C8-4B02-AD64-E66D49B13DD1}" ma:internalName="NumOfRatingsLookup" ma:readOnly="true" ma:showField="NumOfRating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79DE6945-A8C8-4B02-AD64-E66D49B13DD1}" ma:internalName="PublishStatusLookup" ma:readOnly="false" ma:showField="PublishStatu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502d106f-1a72-436f-9056-09977804f364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eaa5a869-0ce9-45b3-aa27-3f613c45af54}" ma:internalName="TaxCatchAll" ma:showField="CatchAllData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eaa5a869-0ce9-45b3-aa27-3f613c45af54}" ma:internalName="TaxCatchAllLabel" ma:readOnly="true" ma:showField="CatchAllDataLabel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arketSpecific xmlns="49c1fb53-399a-4d91-bfc2-0a118990ebe4">false</MarketSpecific>
    <ApprovalStatus xmlns="49c1fb53-399a-4d91-bfc2-0a118990ebe4">InProgress</ApprovalStatus>
    <LocComments xmlns="49c1fb53-399a-4d91-bfc2-0a118990ebe4" xsi:nil="true"/>
    <DirectSourceMarket xmlns="49c1fb53-399a-4d91-bfc2-0a118990ebe4">english</DirectSourceMarket>
    <ThumbnailAssetId xmlns="49c1fb53-399a-4d91-bfc2-0a118990ebe4" xsi:nil="true"/>
    <PrimaryImageGen xmlns="49c1fb53-399a-4d91-bfc2-0a118990ebe4">true</PrimaryImageGen>
    <LegacyData xmlns="49c1fb53-399a-4d91-bfc2-0a118990ebe4" xsi:nil="true"/>
    <TPFriendlyName xmlns="49c1fb53-399a-4d91-bfc2-0a118990ebe4" xsi:nil="true"/>
    <NumericId xmlns="49c1fb53-399a-4d91-bfc2-0a118990ebe4" xsi:nil="true"/>
    <LocRecommendedHandoff xmlns="49c1fb53-399a-4d91-bfc2-0a118990ebe4" xsi:nil="true"/>
    <BlockPublish xmlns="49c1fb53-399a-4d91-bfc2-0a118990ebe4">false</BlockPublish>
    <BusinessGroup xmlns="49c1fb53-399a-4d91-bfc2-0a118990ebe4" xsi:nil="true"/>
    <OpenTemplate xmlns="49c1fb53-399a-4d91-bfc2-0a118990ebe4">true</OpenTemplate>
    <SourceTitle xmlns="49c1fb53-399a-4d91-bfc2-0a118990ebe4">Presentation (Level design)</SourceTitle>
    <APEditor xmlns="49c1fb53-399a-4d91-bfc2-0a118990ebe4">
      <UserInfo>
        <DisplayName/>
        <AccountId xsi:nil="true"/>
        <AccountType/>
      </UserInfo>
    </APEditor>
    <UALocComments xmlns="49c1fb53-399a-4d91-bfc2-0a118990ebe4">2007 Template UpLeveling Do Not HandOff</UALocComments>
    <IntlLangReviewDate xmlns="49c1fb53-399a-4d91-bfc2-0a118990ebe4" xsi:nil="true"/>
    <PublishStatusLookup xmlns="49c1fb53-399a-4d91-bfc2-0a118990ebe4">
      <Value>465724</Value>
      <Value>465726</Value>
    </PublishStatusLookup>
    <ParentAssetId xmlns="49c1fb53-399a-4d91-bfc2-0a118990ebe4" xsi:nil="true"/>
    <FeatureTagsTaxHTField0 xmlns="49c1fb53-399a-4d91-bfc2-0a118990ebe4">
      <Terms xmlns="http://schemas.microsoft.com/office/infopath/2007/PartnerControls"/>
    </FeatureTagsTaxHTField0>
    <MachineTranslated xmlns="49c1fb53-399a-4d91-bfc2-0a118990ebe4">false</MachineTranslated>
    <Providers xmlns="49c1fb53-399a-4d91-bfc2-0a118990ebe4" xsi:nil="true"/>
    <OriginalSourceMarket xmlns="49c1fb53-399a-4d91-bfc2-0a118990ebe4">english</OriginalSourceMarket>
    <APDescription xmlns="49c1fb53-399a-4d91-bfc2-0a118990ebe4" xsi:nil="true"/>
    <ContentItem xmlns="49c1fb53-399a-4d91-bfc2-0a118990ebe4" xsi:nil="true"/>
    <ClipArtFilename xmlns="49c1fb53-399a-4d91-bfc2-0a118990ebe4" xsi:nil="true"/>
    <TPInstallLocation xmlns="49c1fb53-399a-4d91-bfc2-0a118990ebe4" xsi:nil="true"/>
    <TimesCloned xmlns="49c1fb53-399a-4d91-bfc2-0a118990ebe4" xsi:nil="true"/>
    <PublishTargets xmlns="49c1fb53-399a-4d91-bfc2-0a118990ebe4">OfficeOnline,OfficeOnlineVNext</PublishTargets>
    <AcquiredFrom xmlns="49c1fb53-399a-4d91-bfc2-0a118990ebe4">Internal MS</AcquiredFrom>
    <AssetStart xmlns="49c1fb53-399a-4d91-bfc2-0a118990ebe4">2012-01-20T17:51:00+00:00</AssetStart>
    <FriendlyTitle xmlns="49c1fb53-399a-4d91-bfc2-0a118990ebe4" xsi:nil="true"/>
    <Provider xmlns="49c1fb53-399a-4d91-bfc2-0a118990ebe4" xsi:nil="true"/>
    <LastHandOff xmlns="49c1fb53-399a-4d91-bfc2-0a118990ebe4" xsi:nil="true"/>
    <Manager xmlns="49c1fb53-399a-4d91-bfc2-0a118990ebe4" xsi:nil="true"/>
    <UALocRecommendation xmlns="49c1fb53-399a-4d91-bfc2-0a118990ebe4">Localize</UALocRecommendation>
    <ArtSampleDocs xmlns="49c1fb53-399a-4d91-bfc2-0a118990ebe4" xsi:nil="true"/>
    <UACurrentWords xmlns="49c1fb53-399a-4d91-bfc2-0a118990ebe4" xsi:nil="true"/>
    <TPClientViewer xmlns="49c1fb53-399a-4d91-bfc2-0a118990ebe4" xsi:nil="true"/>
    <TemplateStatus xmlns="49c1fb53-399a-4d91-bfc2-0a118990ebe4">Complete</TemplateStatus>
    <ShowIn xmlns="49c1fb53-399a-4d91-bfc2-0a118990ebe4">Show everywhere</ShowIn>
    <CSXHash xmlns="49c1fb53-399a-4d91-bfc2-0a118990ebe4" xsi:nil="true"/>
    <Downloads xmlns="49c1fb53-399a-4d91-bfc2-0a118990ebe4">0</Downloads>
    <VoteCount xmlns="49c1fb53-399a-4d91-bfc2-0a118990ebe4" xsi:nil="true"/>
    <OOCacheId xmlns="49c1fb53-399a-4d91-bfc2-0a118990ebe4" xsi:nil="true"/>
    <IsDeleted xmlns="49c1fb53-399a-4d91-bfc2-0a118990ebe4">false</IsDeleted>
    <InternalTagsTaxHTField0 xmlns="49c1fb53-399a-4d91-bfc2-0a118990ebe4">
      <Terms xmlns="http://schemas.microsoft.com/office/infopath/2007/PartnerControls"/>
    </InternalTagsTaxHTField0>
    <UANotes xmlns="49c1fb53-399a-4d91-bfc2-0a118990ebe4">2003 to 2007 conversion</UANotes>
    <AssetExpire xmlns="49c1fb53-399a-4d91-bfc2-0a118990ebe4">2035-01-01T08:00:00+00:00</AssetExpire>
    <CSXSubmissionMarket xmlns="49c1fb53-399a-4d91-bfc2-0a118990ebe4" xsi:nil="true"/>
    <DSATActionTaken xmlns="49c1fb53-399a-4d91-bfc2-0a118990ebe4" xsi:nil="true"/>
    <SubmitterId xmlns="49c1fb53-399a-4d91-bfc2-0a118990ebe4" xsi:nil="true"/>
    <EditorialTags xmlns="49c1fb53-399a-4d91-bfc2-0a118990ebe4" xsi:nil="true"/>
    <TPExecutable xmlns="49c1fb53-399a-4d91-bfc2-0a118990ebe4" xsi:nil="true"/>
    <CSXSubmissionDate xmlns="49c1fb53-399a-4d91-bfc2-0a118990ebe4" xsi:nil="true"/>
    <CSXUpdate xmlns="49c1fb53-399a-4d91-bfc2-0a118990ebe4">false</CSXUpdate>
    <AssetType xmlns="49c1fb53-399a-4d91-bfc2-0a118990ebe4">TP</AssetType>
    <ApprovalLog xmlns="49c1fb53-399a-4d91-bfc2-0a118990ebe4" xsi:nil="true"/>
    <BugNumber xmlns="49c1fb53-399a-4d91-bfc2-0a118990ebe4" xsi:nil="true"/>
    <OriginAsset xmlns="49c1fb53-399a-4d91-bfc2-0a118990ebe4" xsi:nil="true"/>
    <TPComponent xmlns="49c1fb53-399a-4d91-bfc2-0a118990ebe4" xsi:nil="true"/>
    <Milestone xmlns="49c1fb53-399a-4d91-bfc2-0a118990ebe4" xsi:nil="true"/>
    <RecommendationsModifier xmlns="49c1fb53-399a-4d91-bfc2-0a118990ebe4" xsi:nil="true"/>
    <AssetId xmlns="49c1fb53-399a-4d91-bfc2-0a118990ebe4">TP102818530</AssetId>
    <PolicheckWords xmlns="49c1fb53-399a-4d91-bfc2-0a118990ebe4" xsi:nil="true"/>
    <TPLaunchHelpLink xmlns="49c1fb53-399a-4d91-bfc2-0a118990ebe4" xsi:nil="true"/>
    <IntlLocPriority xmlns="49c1fb53-399a-4d91-bfc2-0a118990ebe4" xsi:nil="true"/>
    <TPApplication xmlns="49c1fb53-399a-4d91-bfc2-0a118990ebe4" xsi:nil="true"/>
    <IntlLangReviewer xmlns="49c1fb53-399a-4d91-bfc2-0a118990ebe4" xsi:nil="true"/>
    <HandoffToMSDN xmlns="49c1fb53-399a-4d91-bfc2-0a118990ebe4" xsi:nil="true"/>
    <PlannedPubDate xmlns="49c1fb53-399a-4d91-bfc2-0a118990ebe4" xsi:nil="true"/>
    <CrawlForDependencies xmlns="49c1fb53-399a-4d91-bfc2-0a118990ebe4">false</CrawlForDependencies>
    <LocLastLocAttemptVersionLookup xmlns="49c1fb53-399a-4d91-bfc2-0a118990ebe4">798481</LocLastLocAttemptVersionLookup>
    <TrustLevel xmlns="49c1fb53-399a-4d91-bfc2-0a118990ebe4">1 Microsoft Managed Content</TrustLevel>
    <CampaignTagsTaxHTField0 xmlns="49c1fb53-399a-4d91-bfc2-0a118990ebe4">
      <Terms xmlns="http://schemas.microsoft.com/office/infopath/2007/PartnerControls"/>
    </CampaignTagsTaxHTField0>
    <TPNamespace xmlns="49c1fb53-399a-4d91-bfc2-0a118990ebe4" xsi:nil="true"/>
    <TaxCatchAll xmlns="49c1fb53-399a-4d91-bfc2-0a118990ebe4"/>
    <IsSearchable xmlns="49c1fb53-399a-4d91-bfc2-0a118990ebe4">true</IsSearchable>
    <TemplateTemplateType xmlns="49c1fb53-399a-4d91-bfc2-0a118990ebe4">PowerPoint 12 Default</TemplateTemplateType>
    <Markets xmlns="49c1fb53-399a-4d91-bfc2-0a118990ebe4"/>
    <IntlLangReview xmlns="49c1fb53-399a-4d91-bfc2-0a118990ebe4">false</IntlLangReview>
    <UAProjectedTotalWords xmlns="49c1fb53-399a-4d91-bfc2-0a118990ebe4" xsi:nil="true"/>
    <OutputCachingOn xmlns="49c1fb53-399a-4d91-bfc2-0a118990ebe4">false</OutputCachingOn>
    <AverageRating xmlns="49c1fb53-399a-4d91-bfc2-0a118990ebe4" xsi:nil="true"/>
    <LocMarketGroupTiers2 xmlns="49c1fb53-399a-4d91-bfc2-0a118990ebe4">,t:Tier 1,t:Tier 2,t:Tier 3,</LocMarketGroupTiers2>
    <APAuthor xmlns="49c1fb53-399a-4d91-bfc2-0a118990ebe4">
      <UserInfo>
        <DisplayName/>
        <AccountId>1928</AccountId>
        <AccountType/>
      </UserInfo>
    </APAuthor>
    <TPCommandLine xmlns="49c1fb53-399a-4d91-bfc2-0a118990ebe4" xsi:nil="true"/>
    <LocManualTestRequired xmlns="49c1fb53-399a-4d91-bfc2-0a118990ebe4">false</LocManualTestRequired>
    <TPAppVersion xmlns="49c1fb53-399a-4d91-bfc2-0a118990ebe4" xsi:nil="true"/>
    <EditorialStatus xmlns="49c1fb53-399a-4d91-bfc2-0a118990ebe4" xsi:nil="true"/>
    <LastModifiedDateTime xmlns="49c1fb53-399a-4d91-bfc2-0a118990ebe4" xsi:nil="true"/>
    <TPLaunchHelpLinkType xmlns="49c1fb53-399a-4d91-bfc2-0a118990ebe4">Template</TPLaunchHelpLinkType>
    <OriginalRelease xmlns="49c1fb53-399a-4d91-bfc2-0a118990ebe4">14</OriginalRelease>
    <ScenarioTagsTaxHTField0 xmlns="49c1fb53-399a-4d91-bfc2-0a118990ebe4">
      <Terms xmlns="http://schemas.microsoft.com/office/infopath/2007/PartnerControls"/>
    </ScenarioTagsTaxHTField0>
    <LocalizationTagsTaxHTField0 xmlns="49c1fb53-399a-4d91-bfc2-0a118990ebe4">
      <Terms xmlns="http://schemas.microsoft.com/office/infopath/2007/PartnerControls"/>
    </LocalizationTagsTaxHTField0>
  </documentManagement>
</p:properties>
</file>

<file path=customXml/item3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C480FE44-B6C2-4E24-AF15-C471C3303C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9c1fb53-399a-4d91-bfc2-0a118990eb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9F482FD-4706-4284-9B82-A69A32AF05F1}">
  <ds:schemaRefs>
    <ds:schemaRef ds:uri="http://schemas.microsoft.com/office/2006/metadata/properties"/>
    <ds:schemaRef ds:uri="http://schemas.microsoft.com/office/infopath/2007/PartnerControls"/>
    <ds:schemaRef ds:uri="49c1fb53-399a-4d91-bfc2-0a118990ebe4"/>
  </ds:schemaRefs>
</ds:datastoreItem>
</file>

<file path=customXml/itemProps3.xml><?xml version="1.0" encoding="utf-8"?>
<ds:datastoreItem xmlns:ds="http://schemas.openxmlformats.org/officeDocument/2006/customXml" ds:itemID="{F04B11B9-FB2E-440D-8D1F-933ED6D5C0C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프레젠테이션(수평선 테마)</Template>
  <TotalTime>5189</TotalTime>
  <Words>2490</Words>
  <Application>Microsoft Office PowerPoint</Application>
  <PresentationFormat>화면 슬라이드 쇼(4:3)</PresentationFormat>
  <Paragraphs>267</Paragraphs>
  <Slides>45</Slides>
  <Notes>9</Notes>
  <HiddenSlides>1</HiddenSlides>
  <MMClips>0</MMClips>
  <ScaleCrop>false</ScaleCrop>
  <HeadingPairs>
    <vt:vector size="8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45</vt:i4>
      </vt:variant>
      <vt:variant>
        <vt:lpstr>재구성한 쇼</vt:lpstr>
      </vt:variant>
      <vt:variant>
        <vt:i4>1</vt:i4>
      </vt:variant>
    </vt:vector>
  </HeadingPairs>
  <TitlesOfParts>
    <vt:vector size="58" baseType="lpstr">
      <vt:lpstr>나눔스퀘어c둷.</vt:lpstr>
      <vt:lpstr>맑은 고딕</vt:lpstr>
      <vt:lpstr>맑은 고딕 Semilight</vt:lpstr>
      <vt:lpstr>맑은 고딕 Semilight</vt:lpstr>
      <vt:lpstr>Arial</vt:lpstr>
      <vt:lpstr>Calibri</vt:lpstr>
      <vt:lpstr>Calibri Light</vt:lpstr>
      <vt:lpstr>Candara</vt:lpstr>
      <vt:lpstr>Times New Roman</vt:lpstr>
      <vt:lpstr>Wingdings</vt:lpstr>
      <vt:lpstr>Level</vt:lpstr>
      <vt:lpstr>Office 테마</vt:lpstr>
      <vt:lpstr>로봇과 공학세계</vt:lpstr>
      <vt:lpstr>Ⅰ 로봇의  이해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단원이 끝났습니다.</vt:lpstr>
      <vt:lpstr>재구성한 쇼 1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I. 컴퓨팅 시스템</dc:title>
  <dc:subject/>
  <dc:creator>PC</dc:creator>
  <cp:keywords/>
  <dc:description/>
  <cp:lastModifiedBy>지연 김</cp:lastModifiedBy>
  <cp:revision>55</cp:revision>
  <dcterms:created xsi:type="dcterms:W3CDTF">2024-05-29T05:55:53Z</dcterms:created>
  <dcterms:modified xsi:type="dcterms:W3CDTF">2026-01-19T02:03:59Z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TC060874521042</vt:lpwstr>
  </property>
  <property fmtid="{D5CDD505-2E9C-101B-9397-08002B2CF9AE}" pid="3" name="InternalTags">
    <vt:lpwstr/>
  </property>
  <property fmtid="{D5CDD505-2E9C-101B-9397-08002B2CF9AE}" pid="4" name="ContentTypeId">
    <vt:lpwstr>0x01010070926BE6910EE541A5C8A9203B4061CC0400C52140320FE295488DD4381964E77F84</vt:lpwstr>
  </property>
  <property fmtid="{D5CDD505-2E9C-101B-9397-08002B2CF9AE}" pid="5" name="FeatureTags">
    <vt:lpwstr/>
  </property>
  <property fmtid="{D5CDD505-2E9C-101B-9397-08002B2CF9AE}" pid="6" name="LocalizationTags">
    <vt:lpwstr/>
  </property>
  <property fmtid="{D5CDD505-2E9C-101B-9397-08002B2CF9AE}" pid="7" name="ScenarioTags">
    <vt:lpwstr/>
  </property>
  <property fmtid="{D5CDD505-2E9C-101B-9397-08002B2CF9AE}" pid="8" name="CampaignTags">
    <vt:lpwstr/>
  </property>
  <property fmtid="{D5CDD505-2E9C-101B-9397-08002B2CF9AE}" pid="9" name="Order">
    <vt:r8>12803100</vt:r8>
  </property>
  <property fmtid="{D5CDD505-2E9C-101B-9397-08002B2CF9AE}" pid="10" name="HiddenCategoryTags">
    <vt:lpwstr/>
  </property>
  <property fmtid="{D5CDD505-2E9C-101B-9397-08002B2CF9AE}" pid="11" name="ImageGenStatus">
    <vt:i4>0</vt:i4>
  </property>
  <property fmtid="{D5CDD505-2E9C-101B-9397-08002B2CF9AE}" pid="12" name="CategoryTags">
    <vt:lpwstr/>
  </property>
  <property fmtid="{D5CDD505-2E9C-101B-9397-08002B2CF9AE}" pid="13" name="Applications">
    <vt:lpwstr/>
  </property>
  <property fmtid="{D5CDD505-2E9C-101B-9397-08002B2CF9AE}" pid="14" name="LocMarketGroupTiers">
    <vt:lpwstr>,t:Tier 1,t:Tier 2,t:Tier 3,</vt:lpwstr>
  </property>
</Properties>
</file>